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256" r:id="rId2"/>
    <p:sldId id="325" r:id="rId3"/>
    <p:sldId id="326" r:id="rId4"/>
    <p:sldId id="327" r:id="rId5"/>
    <p:sldId id="328" r:id="rId6"/>
    <p:sldId id="329" r:id="rId7"/>
    <p:sldId id="331" r:id="rId8"/>
    <p:sldId id="330" r:id="rId9"/>
    <p:sldId id="332" r:id="rId10"/>
    <p:sldId id="333" r:id="rId11"/>
    <p:sldId id="337" r:id="rId12"/>
    <p:sldId id="335" r:id="rId13"/>
    <p:sldId id="336" r:id="rId14"/>
    <p:sldId id="338" r:id="rId15"/>
    <p:sldId id="339" r:id="rId16"/>
    <p:sldId id="340" r:id="rId17"/>
    <p:sldId id="341" r:id="rId18"/>
    <p:sldId id="342" r:id="rId19"/>
    <p:sldId id="343" r:id="rId20"/>
    <p:sldId id="344" r:id="rId21"/>
    <p:sldId id="345" r:id="rId22"/>
    <p:sldId id="346" r:id="rId23"/>
    <p:sldId id="347" r:id="rId24"/>
    <p:sldId id="372"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8" r:id="rId44"/>
    <p:sldId id="367" r:id="rId45"/>
    <p:sldId id="366" r:id="rId46"/>
    <p:sldId id="370" r:id="rId47"/>
    <p:sldId id="369" r:id="rId48"/>
    <p:sldId id="373" r:id="rId49"/>
    <p:sldId id="374" r:id="rId50"/>
    <p:sldId id="375" r:id="rId51"/>
    <p:sldId id="386" r:id="rId52"/>
    <p:sldId id="376" r:id="rId53"/>
    <p:sldId id="377" r:id="rId54"/>
    <p:sldId id="378" r:id="rId55"/>
    <p:sldId id="379" r:id="rId56"/>
    <p:sldId id="380" r:id="rId57"/>
    <p:sldId id="381" r:id="rId58"/>
    <p:sldId id="382" r:id="rId59"/>
    <p:sldId id="383" r:id="rId60"/>
    <p:sldId id="384" r:id="rId61"/>
    <p:sldId id="385" r:id="rId62"/>
    <p:sldId id="387" r:id="rId63"/>
    <p:sldId id="37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1" autoAdjust="0"/>
    <p:restoredTop sz="94315" autoAdjust="0"/>
  </p:normalViewPr>
  <p:slideViewPr>
    <p:cSldViewPr snapToGrid="0" snapToObjects="1">
      <p:cViewPr varScale="1">
        <p:scale>
          <a:sx n="120" d="100"/>
          <a:sy n="120" d="100"/>
        </p:scale>
        <p:origin x="155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1994EC-483D-324E-A14B-FCB2363A6145}" type="datetimeFigureOut">
              <a:rPr lang="en-US" smtClean="0"/>
              <a:t>8/19/24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95025C-7BC1-FD44-A669-36723E548FD6}" type="slidenum">
              <a:rPr lang="en-US" smtClean="0"/>
              <a:t>‹#›</a:t>
            </a:fld>
            <a:endParaRPr lang="en-US"/>
          </a:p>
        </p:txBody>
      </p:sp>
    </p:spTree>
    <p:extLst>
      <p:ext uri="{BB962C8B-B14F-4D97-AF65-F5344CB8AC3E}">
        <p14:creationId xmlns:p14="http://schemas.microsoft.com/office/powerpoint/2010/main" val="22523154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CAC850-72E3-3F4D-B35F-F73F8A3CE0A9}" type="datetimeFigureOut">
              <a:rPr lang="en-US" smtClean="0"/>
              <a:t>8/19/24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4428D-4341-6C4B-9BB6-4FE91131A26C}" type="slidenum">
              <a:rPr lang="en-US" smtClean="0"/>
              <a:t>‹#›</a:t>
            </a:fld>
            <a:endParaRPr lang="en-US"/>
          </a:p>
        </p:txBody>
      </p:sp>
    </p:spTree>
    <p:extLst>
      <p:ext uri="{BB962C8B-B14F-4D97-AF65-F5344CB8AC3E}">
        <p14:creationId xmlns:p14="http://schemas.microsoft.com/office/powerpoint/2010/main" val="38560579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4428D-4341-6C4B-9BB6-4FE91131A26C}" type="slidenum">
              <a:rPr lang="en-US" smtClean="0"/>
              <a:t>1</a:t>
            </a:fld>
            <a:endParaRPr lang="en-US"/>
          </a:p>
        </p:txBody>
      </p:sp>
    </p:spTree>
    <p:extLst>
      <p:ext uri="{BB962C8B-B14F-4D97-AF65-F5344CB8AC3E}">
        <p14:creationId xmlns:p14="http://schemas.microsoft.com/office/powerpoint/2010/main" val="376810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967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53544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7FF8D0-70A2-2644-AB9A-71B243683867}" type="datetime1">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157AA-4A4D-2C48-B0F6-C526C028AE97}" type="slidenum">
              <a:rPr lang="en-US" smtClean="0"/>
              <a:t>‹#›</a:t>
            </a:fld>
            <a:endParaRPr lang="en-US"/>
          </a:p>
        </p:txBody>
      </p:sp>
      <p:cxnSp>
        <p:nvCxnSpPr>
          <p:cNvPr id="8" name="Straight Connector 7"/>
          <p:cNvCxnSpPr/>
          <p:nvPr userDrawn="1"/>
        </p:nvCxnSpPr>
        <p:spPr>
          <a:xfrm>
            <a:off x="685800" y="3208935"/>
            <a:ext cx="777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23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ADB3E-F530-B04E-9C00-73A665A746DF}" type="datetime1">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157AA-4A4D-2C48-B0F6-C526C028AE97}" type="slidenum">
              <a:rPr lang="en-US" smtClean="0"/>
              <a:t>‹#›</a:t>
            </a:fld>
            <a:endParaRPr lang="en-US"/>
          </a:p>
        </p:txBody>
      </p:sp>
      <p:cxnSp>
        <p:nvCxnSpPr>
          <p:cNvPr id="7" name="Straight Connector 6"/>
          <p:cNvCxnSpPr/>
          <p:nvPr userDrawn="1"/>
        </p:nvCxnSpPr>
        <p:spPr>
          <a:xfrm>
            <a:off x="457200" y="1494720"/>
            <a:ext cx="8229600" cy="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429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A8647-DDC8-8045-929B-87F8A0123AAC}" type="datetime1">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157AA-4A4D-2C48-B0F6-C526C028AE97}" type="slidenum">
              <a:rPr lang="en-US" smtClean="0"/>
              <a:t>‹#›</a:t>
            </a:fld>
            <a:endParaRPr lang="en-US"/>
          </a:p>
        </p:txBody>
      </p:sp>
    </p:spTree>
    <p:extLst>
      <p:ext uri="{BB962C8B-B14F-4D97-AF65-F5344CB8AC3E}">
        <p14:creationId xmlns:p14="http://schemas.microsoft.com/office/powerpoint/2010/main" val="310729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98639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ull Width Title">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5" y="609601"/>
            <a:ext cx="8329613" cy="697577"/>
          </a:xfrm>
        </p:spPr>
        <p:txBody>
          <a:bodyPr/>
          <a:lstStyle>
            <a:lvl1pPr>
              <a:defRPr b="1" baseline="0">
                <a:solidFill>
                  <a:schemeClr val="tx1"/>
                </a:solidFill>
              </a:defRPr>
            </a:lvl1pPr>
          </a:lstStyle>
          <a:p>
            <a:r>
              <a:rPr lang="en-US" dirty="0"/>
              <a:t>Insert headline here – up to 2 full width lines</a:t>
            </a:r>
          </a:p>
        </p:txBody>
      </p:sp>
    </p:spTree>
    <p:extLst>
      <p:ext uri="{BB962C8B-B14F-4D97-AF65-F5344CB8AC3E}">
        <p14:creationId xmlns:p14="http://schemas.microsoft.com/office/powerpoint/2010/main" val="124835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98730-4C36-8843-9EA4-9C3064893DBD}" type="datetime1">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157AA-4A4D-2C48-B0F6-C526C028AE97}" type="slidenum">
              <a:rPr lang="en-US" smtClean="0"/>
              <a:t>‹#›</a:t>
            </a:fld>
            <a:endParaRPr lang="en-US"/>
          </a:p>
        </p:txBody>
      </p:sp>
      <p:cxnSp>
        <p:nvCxnSpPr>
          <p:cNvPr id="8" name="Straight Connector 7"/>
          <p:cNvCxnSpPr/>
          <p:nvPr userDrawn="1"/>
        </p:nvCxnSpPr>
        <p:spPr>
          <a:xfrm>
            <a:off x="457200" y="1494720"/>
            <a:ext cx="8229600" cy="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743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207688-05DA-4D47-AA55-61A105CE9D81}" type="datetime1">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157AA-4A4D-2C48-B0F6-C526C028AE97}" type="slidenum">
              <a:rPr lang="en-US" smtClean="0"/>
              <a:t>‹#›</a:t>
            </a:fld>
            <a:endParaRPr lang="en-US"/>
          </a:p>
        </p:txBody>
      </p:sp>
    </p:spTree>
    <p:extLst>
      <p:ext uri="{BB962C8B-B14F-4D97-AF65-F5344CB8AC3E}">
        <p14:creationId xmlns:p14="http://schemas.microsoft.com/office/powerpoint/2010/main" val="252130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AF4D28-8309-FE49-AB2C-BE2DC70C9A1C}" type="datetime1">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157AA-4A4D-2C48-B0F6-C526C028AE97}" type="slidenum">
              <a:rPr lang="en-US" smtClean="0"/>
              <a:t>‹#›</a:t>
            </a:fld>
            <a:endParaRPr lang="en-US"/>
          </a:p>
        </p:txBody>
      </p:sp>
      <p:cxnSp>
        <p:nvCxnSpPr>
          <p:cNvPr id="8" name="Straight Connector 7"/>
          <p:cNvCxnSpPr/>
          <p:nvPr userDrawn="1"/>
        </p:nvCxnSpPr>
        <p:spPr>
          <a:xfrm>
            <a:off x="457200" y="1494720"/>
            <a:ext cx="8229600" cy="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73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C85934-7B0D-E641-970A-4611A6D96867}" type="datetime1">
              <a:rPr lang="en-US" smtClean="0"/>
              <a:t>8/19/24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157AA-4A4D-2C48-B0F6-C526C028AE97}" type="slidenum">
              <a:rPr lang="en-US" smtClean="0"/>
              <a:t>‹#›</a:t>
            </a:fld>
            <a:endParaRPr lang="en-US"/>
          </a:p>
        </p:txBody>
      </p:sp>
      <p:cxnSp>
        <p:nvCxnSpPr>
          <p:cNvPr id="10" name="Straight Connector 9"/>
          <p:cNvCxnSpPr/>
          <p:nvPr userDrawn="1"/>
        </p:nvCxnSpPr>
        <p:spPr>
          <a:xfrm>
            <a:off x="457200" y="1494720"/>
            <a:ext cx="8229600" cy="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14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186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E954B22-D73B-5641-AE5B-A44D888704A2}" type="datetime1">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5157AA-4A4D-2C48-B0F6-C526C028AE97}" type="slidenum">
              <a:rPr lang="en-US" smtClean="0"/>
              <a:t>‹#›</a:t>
            </a:fld>
            <a:endParaRPr lang="en-US"/>
          </a:p>
        </p:txBody>
      </p:sp>
      <p:cxnSp>
        <p:nvCxnSpPr>
          <p:cNvPr id="6" name="Straight Connector 5"/>
          <p:cNvCxnSpPr/>
          <p:nvPr userDrawn="1"/>
        </p:nvCxnSpPr>
        <p:spPr>
          <a:xfrm>
            <a:off x="457200" y="1304220"/>
            <a:ext cx="8229600" cy="86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36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6C4A-8140-4243-9F4B-6A0F328069B3}" type="datetime1">
              <a:rPr lang="en-US" smtClean="0"/>
              <a:t>8/19/24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157AA-4A4D-2C48-B0F6-C526C028AE97}" type="slidenum">
              <a:rPr lang="en-US" smtClean="0"/>
              <a:t>‹#›</a:t>
            </a:fld>
            <a:endParaRPr lang="en-US"/>
          </a:p>
        </p:txBody>
      </p:sp>
    </p:spTree>
    <p:extLst>
      <p:ext uri="{BB962C8B-B14F-4D97-AF65-F5344CB8AC3E}">
        <p14:creationId xmlns:p14="http://schemas.microsoft.com/office/powerpoint/2010/main" val="189164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7471A-7A79-1F42-B8F4-4C366A4D2860}" type="datetime1">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157AA-4A4D-2C48-B0F6-C526C028AE97}" type="slidenum">
              <a:rPr lang="en-US" smtClean="0"/>
              <a:t>‹#›</a:t>
            </a:fld>
            <a:endParaRPr lang="en-US"/>
          </a:p>
        </p:txBody>
      </p:sp>
    </p:spTree>
    <p:extLst>
      <p:ext uri="{BB962C8B-B14F-4D97-AF65-F5344CB8AC3E}">
        <p14:creationId xmlns:p14="http://schemas.microsoft.com/office/powerpoint/2010/main" val="41098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C599A-C565-AA4F-B0B7-B1C9F3E19B32}" type="datetime1">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157AA-4A4D-2C48-B0F6-C526C028AE97}" type="slidenum">
              <a:rPr lang="en-US" smtClean="0"/>
              <a:t>‹#›</a:t>
            </a:fld>
            <a:endParaRPr lang="en-US"/>
          </a:p>
        </p:txBody>
      </p:sp>
    </p:spTree>
    <p:extLst>
      <p:ext uri="{BB962C8B-B14F-4D97-AF65-F5344CB8AC3E}">
        <p14:creationId xmlns:p14="http://schemas.microsoft.com/office/powerpoint/2010/main" val="49452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93804-F157-E84E-A058-6F1D58E71D89}" type="datetime1">
              <a:rPr lang="en-US" smtClean="0"/>
              <a:t>8/19/24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157AA-4A4D-2C48-B0F6-C526C028AE97}" type="slidenum">
              <a:rPr lang="en-US" smtClean="0"/>
              <a:t>‹#›</a:t>
            </a:fld>
            <a:endParaRPr lang="en-US"/>
          </a:p>
        </p:txBody>
      </p:sp>
    </p:spTree>
    <p:extLst>
      <p:ext uri="{BB962C8B-B14F-4D97-AF65-F5344CB8AC3E}">
        <p14:creationId xmlns:p14="http://schemas.microsoft.com/office/powerpoint/2010/main" val="126296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deeplearning.ai/short-courses/chatgpt-prompt-engineering-for-developers/"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geeky-gadgets.com/how-to-write-ai-prompts/"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197" y="1628665"/>
            <a:ext cx="8544329" cy="1470025"/>
          </a:xfrm>
        </p:spPr>
        <p:txBody>
          <a:bodyPr>
            <a:noAutofit/>
          </a:bodyPr>
          <a:lstStyle/>
          <a:p>
            <a:r>
              <a:rPr lang="en-US" b="1" dirty="0"/>
              <a:t>Prompt Engineering</a:t>
            </a:r>
          </a:p>
        </p:txBody>
      </p:sp>
      <p:sp>
        <p:nvSpPr>
          <p:cNvPr id="4" name="Subtitle 3"/>
          <p:cNvSpPr>
            <a:spLocks noGrp="1"/>
          </p:cNvSpPr>
          <p:nvPr>
            <p:ph type="subTitle" idx="1"/>
          </p:nvPr>
        </p:nvSpPr>
        <p:spPr>
          <a:xfrm>
            <a:off x="685800" y="3462875"/>
            <a:ext cx="7772400" cy="1242940"/>
          </a:xfrm>
        </p:spPr>
        <p:txBody>
          <a:bodyPr>
            <a:noAutofit/>
          </a:bodyPr>
          <a:lstStyle/>
          <a:p>
            <a:r>
              <a:rPr lang="en-US" sz="2800" dirty="0">
                <a:solidFill>
                  <a:srgbClr val="000000"/>
                </a:solidFill>
              </a:rPr>
              <a:t>Mihai Surdeanu</a:t>
            </a:r>
            <a:endParaRPr lang="en-US" sz="2800" b="1" dirty="0">
              <a:solidFill>
                <a:srgbClr val="000000"/>
              </a:solidFill>
            </a:endParaRPr>
          </a:p>
        </p:txBody>
      </p:sp>
      <p:sp>
        <p:nvSpPr>
          <p:cNvPr id="3" name="Slide Number Placeholder 2"/>
          <p:cNvSpPr>
            <a:spLocks noGrp="1"/>
          </p:cNvSpPr>
          <p:nvPr>
            <p:ph type="sldNum" sz="quarter" idx="12"/>
          </p:nvPr>
        </p:nvSpPr>
        <p:spPr/>
        <p:txBody>
          <a:bodyPr/>
          <a:lstStyle/>
          <a:p>
            <a:fld id="{FF5157AA-4A4D-2C48-B0F6-C526C028AE97}" type="slidenum">
              <a:rPr lang="en-US" smtClean="0"/>
              <a:t>1</a:t>
            </a:fld>
            <a:endParaRPr lang="en-US"/>
          </a:p>
        </p:txBody>
      </p:sp>
      <p:pic>
        <p:nvPicPr>
          <p:cNvPr id="6" name="Picture 5"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464" y="5379153"/>
            <a:ext cx="3438142" cy="857621"/>
          </a:xfrm>
          <a:prstGeom prst="rect">
            <a:avLst/>
          </a:prstGeom>
        </p:spPr>
      </p:pic>
      <p:pic>
        <p:nvPicPr>
          <p:cNvPr id="8" name="Picture 7" descr="clula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270" y="4998175"/>
            <a:ext cx="1487859" cy="1859825"/>
          </a:xfrm>
          <a:prstGeom prst="rect">
            <a:avLst/>
          </a:prstGeom>
        </p:spPr>
      </p:pic>
    </p:spTree>
    <p:extLst>
      <p:ext uri="{BB962C8B-B14F-4D97-AF65-F5344CB8AC3E}">
        <p14:creationId xmlns:p14="http://schemas.microsoft.com/office/powerpoint/2010/main" val="143403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4986-C09B-DB78-A379-1FDCBA3C7E58}"/>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a:t>Clear delimiters help avoid “prompt injection”</a:t>
            </a:r>
          </a:p>
        </p:txBody>
      </p:sp>
      <p:pic>
        <p:nvPicPr>
          <p:cNvPr id="5" name="Picture 4" descr="A yellow and black text with arrows pointing to the corner&#10;&#10;Description automatically generated with medium confidence">
            <a:extLst>
              <a:ext uri="{FF2B5EF4-FFF2-40B4-BE49-F238E27FC236}">
                <a16:creationId xmlns:a16="http://schemas.microsoft.com/office/drawing/2014/main" id="{6E3DF1C6-6DC8-D090-7C28-888ACBF3C2EC}"/>
              </a:ext>
            </a:extLst>
          </p:cNvPr>
          <p:cNvPicPr>
            <a:picLocks noChangeAspect="1"/>
          </p:cNvPicPr>
          <p:nvPr/>
        </p:nvPicPr>
        <p:blipFill>
          <a:blip r:embed="rId2"/>
          <a:stretch>
            <a:fillRect/>
          </a:stretch>
        </p:blipFill>
        <p:spPr>
          <a:xfrm>
            <a:off x="1539540" y="1610712"/>
            <a:ext cx="6064919" cy="3896710"/>
          </a:xfrm>
          <a:prstGeom prst="rect">
            <a:avLst/>
          </a:prstGeom>
          <a:noFill/>
        </p:spPr>
      </p:pic>
      <p:sp>
        <p:nvSpPr>
          <p:cNvPr id="3" name="Slide Number Placeholder 2">
            <a:extLst>
              <a:ext uri="{FF2B5EF4-FFF2-40B4-BE49-F238E27FC236}">
                <a16:creationId xmlns:a16="http://schemas.microsoft.com/office/drawing/2014/main" id="{390E0633-7710-F3DF-37EA-7A73A9EFD228}"/>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FF5157AA-4A4D-2C48-B0F6-C526C028AE97}" type="slidenum">
              <a:rPr lang="en-US" smtClean="0"/>
              <a:pPr>
                <a:spcAft>
                  <a:spcPts val="600"/>
                </a:spcAft>
              </a:pPr>
              <a:t>10</a:t>
            </a:fld>
            <a:endParaRPr lang="en-US"/>
          </a:p>
        </p:txBody>
      </p:sp>
    </p:spTree>
    <p:extLst>
      <p:ext uri="{BB962C8B-B14F-4D97-AF65-F5344CB8AC3E}">
        <p14:creationId xmlns:p14="http://schemas.microsoft.com/office/powerpoint/2010/main" val="258915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8D67-4CE7-7176-C4F7-874A99ECCF6F}"/>
              </a:ext>
            </a:extLst>
          </p:cNvPr>
          <p:cNvSpPr>
            <a:spLocks noGrp="1"/>
          </p:cNvSpPr>
          <p:nvPr>
            <p:ph type="title"/>
          </p:nvPr>
        </p:nvSpPr>
        <p:spPr/>
        <p:txBody>
          <a:bodyPr/>
          <a:lstStyle/>
          <a:p>
            <a:r>
              <a:rPr lang="en-US" dirty="0"/>
              <a:t>Other possible delimiters</a:t>
            </a:r>
          </a:p>
        </p:txBody>
      </p:sp>
      <p:sp>
        <p:nvSpPr>
          <p:cNvPr id="4" name="Slide Number Placeholder 3">
            <a:extLst>
              <a:ext uri="{FF2B5EF4-FFF2-40B4-BE49-F238E27FC236}">
                <a16:creationId xmlns:a16="http://schemas.microsoft.com/office/drawing/2014/main" id="{44284D83-2C15-B0CC-FA7B-427565E53BC3}"/>
              </a:ext>
            </a:extLst>
          </p:cNvPr>
          <p:cNvSpPr>
            <a:spLocks noGrp="1"/>
          </p:cNvSpPr>
          <p:nvPr>
            <p:ph type="sldNum" sz="quarter" idx="12"/>
          </p:nvPr>
        </p:nvSpPr>
        <p:spPr/>
        <p:txBody>
          <a:bodyPr/>
          <a:lstStyle/>
          <a:p>
            <a:fld id="{FF5157AA-4A4D-2C48-B0F6-C526C028AE97}" type="slidenum">
              <a:rPr lang="en-US" smtClean="0"/>
              <a:t>11</a:t>
            </a:fld>
            <a:endParaRPr lang="en-US"/>
          </a:p>
        </p:txBody>
      </p:sp>
      <p:pic>
        <p:nvPicPr>
          <p:cNvPr id="8" name="Picture 7" descr="A text on a white background&#10;&#10;Description automatically generated">
            <a:extLst>
              <a:ext uri="{FF2B5EF4-FFF2-40B4-BE49-F238E27FC236}">
                <a16:creationId xmlns:a16="http://schemas.microsoft.com/office/drawing/2014/main" id="{EDCF31CA-FCCD-0B41-ACF8-FE67BEBA7AE8}"/>
              </a:ext>
            </a:extLst>
          </p:cNvPr>
          <p:cNvPicPr>
            <a:picLocks noChangeAspect="1"/>
          </p:cNvPicPr>
          <p:nvPr/>
        </p:nvPicPr>
        <p:blipFill>
          <a:blip r:embed="rId2"/>
          <a:stretch>
            <a:fillRect/>
          </a:stretch>
        </p:blipFill>
        <p:spPr>
          <a:xfrm>
            <a:off x="3175204" y="1760649"/>
            <a:ext cx="2793592" cy="1932863"/>
          </a:xfrm>
          <a:prstGeom prst="rect">
            <a:avLst/>
          </a:prstGeom>
        </p:spPr>
      </p:pic>
    </p:spTree>
    <p:extLst>
      <p:ext uri="{BB962C8B-B14F-4D97-AF65-F5344CB8AC3E}">
        <p14:creationId xmlns:p14="http://schemas.microsoft.com/office/powerpoint/2010/main" val="360909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98D8-BE0F-54CB-C8D8-D1BBD73F6B1F}"/>
              </a:ext>
            </a:extLst>
          </p:cNvPr>
          <p:cNvSpPr>
            <a:spLocks noGrp="1"/>
          </p:cNvSpPr>
          <p:nvPr>
            <p:ph type="title"/>
          </p:nvPr>
        </p:nvSpPr>
        <p:spPr/>
        <p:txBody>
          <a:bodyPr>
            <a:normAutofit fontScale="90000"/>
          </a:bodyPr>
          <a:lstStyle/>
          <a:p>
            <a:r>
              <a:rPr lang="en-US" dirty="0"/>
              <a:t>Tactic 2:</a:t>
            </a:r>
            <a:br>
              <a:rPr lang="en-US" dirty="0"/>
            </a:br>
            <a:r>
              <a:rPr lang="en-US" dirty="0"/>
              <a:t>Ask for structured output</a:t>
            </a:r>
          </a:p>
        </p:txBody>
      </p:sp>
      <p:sp>
        <p:nvSpPr>
          <p:cNvPr id="3" name="Slide Number Placeholder 2">
            <a:extLst>
              <a:ext uri="{FF2B5EF4-FFF2-40B4-BE49-F238E27FC236}">
                <a16:creationId xmlns:a16="http://schemas.microsoft.com/office/drawing/2014/main" id="{5AC34F8C-2508-098A-B67A-CE08CFEC3677}"/>
              </a:ext>
            </a:extLst>
          </p:cNvPr>
          <p:cNvSpPr>
            <a:spLocks noGrp="1"/>
          </p:cNvSpPr>
          <p:nvPr>
            <p:ph type="sldNum" sz="quarter" idx="12"/>
          </p:nvPr>
        </p:nvSpPr>
        <p:spPr/>
        <p:txBody>
          <a:bodyPr/>
          <a:lstStyle/>
          <a:p>
            <a:fld id="{FF5157AA-4A4D-2C48-B0F6-C526C028AE97}" type="slidenum">
              <a:rPr lang="en-US" smtClean="0"/>
              <a:t>12</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11EFE4B6-863A-2D07-AC3C-23893CFEB5E4}"/>
              </a:ext>
            </a:extLst>
          </p:cNvPr>
          <p:cNvPicPr>
            <a:picLocks noChangeAspect="1"/>
          </p:cNvPicPr>
          <p:nvPr/>
        </p:nvPicPr>
        <p:blipFill>
          <a:blip r:embed="rId2"/>
          <a:stretch>
            <a:fillRect/>
          </a:stretch>
        </p:blipFill>
        <p:spPr>
          <a:xfrm>
            <a:off x="1825865" y="1421852"/>
            <a:ext cx="5492269" cy="4719145"/>
          </a:xfrm>
          <a:prstGeom prst="rect">
            <a:avLst/>
          </a:prstGeom>
        </p:spPr>
      </p:pic>
    </p:spTree>
    <p:extLst>
      <p:ext uri="{BB962C8B-B14F-4D97-AF65-F5344CB8AC3E}">
        <p14:creationId xmlns:p14="http://schemas.microsoft.com/office/powerpoint/2010/main" val="88278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84ABF-68BE-EEA9-3584-7ED1EB98166E}"/>
              </a:ext>
            </a:extLst>
          </p:cNvPr>
          <p:cNvSpPr>
            <a:spLocks noGrp="1"/>
          </p:cNvSpPr>
          <p:nvPr>
            <p:ph type="title"/>
          </p:nvPr>
        </p:nvSpPr>
        <p:spPr/>
        <p:txBody>
          <a:bodyPr>
            <a:normAutofit fontScale="90000"/>
          </a:bodyPr>
          <a:lstStyle/>
          <a:p>
            <a:r>
              <a:rPr lang="en-US" dirty="0"/>
              <a:t>Tactic 3:</a:t>
            </a:r>
            <a:br>
              <a:rPr lang="en-US" dirty="0"/>
            </a:br>
            <a:r>
              <a:rPr lang="en-US" dirty="0"/>
              <a:t>Check whether conditions are satisfied</a:t>
            </a:r>
          </a:p>
        </p:txBody>
      </p:sp>
      <p:sp>
        <p:nvSpPr>
          <p:cNvPr id="3" name="Slide Number Placeholder 2">
            <a:extLst>
              <a:ext uri="{FF2B5EF4-FFF2-40B4-BE49-F238E27FC236}">
                <a16:creationId xmlns:a16="http://schemas.microsoft.com/office/drawing/2014/main" id="{10E24B42-F2CF-4BA4-4650-690DB46AC69E}"/>
              </a:ext>
            </a:extLst>
          </p:cNvPr>
          <p:cNvSpPr>
            <a:spLocks noGrp="1"/>
          </p:cNvSpPr>
          <p:nvPr>
            <p:ph type="sldNum" sz="quarter" idx="12"/>
          </p:nvPr>
        </p:nvSpPr>
        <p:spPr/>
        <p:txBody>
          <a:bodyPr/>
          <a:lstStyle/>
          <a:p>
            <a:fld id="{FF5157AA-4A4D-2C48-B0F6-C526C028AE97}" type="slidenum">
              <a:rPr lang="en-US" smtClean="0"/>
              <a:t>13</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5999FBF7-C422-A3C2-2A62-16C13285184F}"/>
              </a:ext>
            </a:extLst>
          </p:cNvPr>
          <p:cNvPicPr>
            <a:picLocks noChangeAspect="1"/>
          </p:cNvPicPr>
          <p:nvPr/>
        </p:nvPicPr>
        <p:blipFill>
          <a:blip r:embed="rId2"/>
          <a:stretch>
            <a:fillRect/>
          </a:stretch>
        </p:blipFill>
        <p:spPr>
          <a:xfrm>
            <a:off x="1988772" y="1361090"/>
            <a:ext cx="4781336" cy="5496910"/>
          </a:xfrm>
          <a:prstGeom prst="rect">
            <a:avLst/>
          </a:prstGeom>
        </p:spPr>
      </p:pic>
      <p:sp>
        <p:nvSpPr>
          <p:cNvPr id="6" name="Rounded Rectangle 5">
            <a:extLst>
              <a:ext uri="{FF2B5EF4-FFF2-40B4-BE49-F238E27FC236}">
                <a16:creationId xmlns:a16="http://schemas.microsoft.com/office/drawing/2014/main" id="{9983E3C1-CA15-DC36-AE1D-4D9165B8E90F}"/>
              </a:ext>
            </a:extLst>
          </p:cNvPr>
          <p:cNvSpPr/>
          <p:nvPr/>
        </p:nvSpPr>
        <p:spPr>
          <a:xfrm>
            <a:off x="2554013" y="4235669"/>
            <a:ext cx="4130566" cy="462455"/>
          </a:xfrm>
          <a:prstGeom prst="roundRect">
            <a:avLst/>
          </a:prstGeom>
          <a:no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665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84ABF-68BE-EEA9-3584-7ED1EB98166E}"/>
              </a:ext>
            </a:extLst>
          </p:cNvPr>
          <p:cNvSpPr>
            <a:spLocks noGrp="1"/>
          </p:cNvSpPr>
          <p:nvPr>
            <p:ph type="title"/>
          </p:nvPr>
        </p:nvSpPr>
        <p:spPr/>
        <p:txBody>
          <a:bodyPr>
            <a:normAutofit fontScale="90000"/>
          </a:bodyPr>
          <a:lstStyle/>
          <a:p>
            <a:r>
              <a:rPr lang="en-US" dirty="0"/>
              <a:t>Tactic 3:</a:t>
            </a:r>
            <a:br>
              <a:rPr lang="en-US" dirty="0"/>
            </a:br>
            <a:r>
              <a:rPr lang="en-US" dirty="0"/>
              <a:t>Check whether conditions are satisfied</a:t>
            </a:r>
          </a:p>
        </p:txBody>
      </p:sp>
      <p:sp>
        <p:nvSpPr>
          <p:cNvPr id="3" name="Slide Number Placeholder 2">
            <a:extLst>
              <a:ext uri="{FF2B5EF4-FFF2-40B4-BE49-F238E27FC236}">
                <a16:creationId xmlns:a16="http://schemas.microsoft.com/office/drawing/2014/main" id="{10E24B42-F2CF-4BA4-4650-690DB46AC69E}"/>
              </a:ext>
            </a:extLst>
          </p:cNvPr>
          <p:cNvSpPr>
            <a:spLocks noGrp="1"/>
          </p:cNvSpPr>
          <p:nvPr>
            <p:ph type="sldNum" sz="quarter" idx="12"/>
          </p:nvPr>
        </p:nvSpPr>
        <p:spPr/>
        <p:txBody>
          <a:bodyPr/>
          <a:lstStyle/>
          <a:p>
            <a:fld id="{FF5157AA-4A4D-2C48-B0F6-C526C028AE97}" type="slidenum">
              <a:rPr lang="en-US" smtClean="0"/>
              <a:t>14</a:t>
            </a:fld>
            <a:endParaRPr lang="en-US"/>
          </a:p>
        </p:txBody>
      </p:sp>
      <p:pic>
        <p:nvPicPr>
          <p:cNvPr id="7" name="Picture 6" descr="A screenshot of a computer program&#10;&#10;Description automatically generated">
            <a:extLst>
              <a:ext uri="{FF2B5EF4-FFF2-40B4-BE49-F238E27FC236}">
                <a16:creationId xmlns:a16="http://schemas.microsoft.com/office/drawing/2014/main" id="{282EB23D-58E5-3A94-7E88-E24E62E4BD31}"/>
              </a:ext>
            </a:extLst>
          </p:cNvPr>
          <p:cNvPicPr>
            <a:picLocks noChangeAspect="1"/>
          </p:cNvPicPr>
          <p:nvPr/>
        </p:nvPicPr>
        <p:blipFill>
          <a:blip r:embed="rId2"/>
          <a:stretch>
            <a:fillRect/>
          </a:stretch>
        </p:blipFill>
        <p:spPr>
          <a:xfrm>
            <a:off x="1763422" y="1383589"/>
            <a:ext cx="5617156" cy="5337886"/>
          </a:xfrm>
          <a:prstGeom prst="rect">
            <a:avLst/>
          </a:prstGeom>
        </p:spPr>
      </p:pic>
    </p:spTree>
    <p:extLst>
      <p:ext uri="{BB962C8B-B14F-4D97-AF65-F5344CB8AC3E}">
        <p14:creationId xmlns:p14="http://schemas.microsoft.com/office/powerpoint/2010/main" val="37156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EA66-B27B-115B-9CCB-2B00463E1429}"/>
              </a:ext>
            </a:extLst>
          </p:cNvPr>
          <p:cNvSpPr>
            <a:spLocks noGrp="1"/>
          </p:cNvSpPr>
          <p:nvPr>
            <p:ph type="title"/>
          </p:nvPr>
        </p:nvSpPr>
        <p:spPr/>
        <p:txBody>
          <a:bodyPr>
            <a:noAutofit/>
          </a:bodyPr>
          <a:lstStyle/>
          <a:p>
            <a:r>
              <a:rPr lang="en-US" sz="3600" dirty="0"/>
              <a:t>Tactic 4:</a:t>
            </a:r>
            <a:br>
              <a:rPr lang="en-US" sz="3600" dirty="0"/>
            </a:br>
            <a:r>
              <a:rPr lang="en-US" sz="3600" dirty="0"/>
              <a:t>Few-shot prompting (give examples first)</a:t>
            </a:r>
          </a:p>
        </p:txBody>
      </p:sp>
      <p:sp>
        <p:nvSpPr>
          <p:cNvPr id="3" name="Slide Number Placeholder 2">
            <a:extLst>
              <a:ext uri="{FF2B5EF4-FFF2-40B4-BE49-F238E27FC236}">
                <a16:creationId xmlns:a16="http://schemas.microsoft.com/office/drawing/2014/main" id="{3613187B-3858-B0B0-498C-918C51061BC8}"/>
              </a:ext>
            </a:extLst>
          </p:cNvPr>
          <p:cNvSpPr>
            <a:spLocks noGrp="1"/>
          </p:cNvSpPr>
          <p:nvPr>
            <p:ph type="sldNum" sz="quarter" idx="12"/>
          </p:nvPr>
        </p:nvSpPr>
        <p:spPr/>
        <p:txBody>
          <a:bodyPr/>
          <a:lstStyle/>
          <a:p>
            <a:fld id="{FF5157AA-4A4D-2C48-B0F6-C526C028AE97}" type="slidenum">
              <a:rPr lang="en-US" smtClean="0"/>
              <a:t>15</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65455217-317C-5E70-532B-2B4FD3398EC5}"/>
              </a:ext>
            </a:extLst>
          </p:cNvPr>
          <p:cNvPicPr>
            <a:picLocks noChangeAspect="1"/>
          </p:cNvPicPr>
          <p:nvPr/>
        </p:nvPicPr>
        <p:blipFill>
          <a:blip r:embed="rId2"/>
          <a:stretch>
            <a:fillRect/>
          </a:stretch>
        </p:blipFill>
        <p:spPr>
          <a:xfrm>
            <a:off x="1328875" y="1367880"/>
            <a:ext cx="6486249" cy="4122240"/>
          </a:xfrm>
          <a:prstGeom prst="rect">
            <a:avLst/>
          </a:prstGeom>
        </p:spPr>
      </p:pic>
    </p:spTree>
    <p:extLst>
      <p:ext uri="{BB962C8B-B14F-4D97-AF65-F5344CB8AC3E}">
        <p14:creationId xmlns:p14="http://schemas.microsoft.com/office/powerpoint/2010/main" val="1575859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7915-3204-92F0-5C46-4E813E13F35F}"/>
              </a:ext>
            </a:extLst>
          </p:cNvPr>
          <p:cNvSpPr>
            <a:spLocks noGrp="1"/>
          </p:cNvSpPr>
          <p:nvPr>
            <p:ph type="title"/>
          </p:nvPr>
        </p:nvSpPr>
        <p:spPr/>
        <p:txBody>
          <a:bodyPr>
            <a:normAutofit/>
          </a:bodyPr>
          <a:lstStyle/>
          <a:p>
            <a:r>
              <a:rPr lang="en-US" dirty="0"/>
              <a:t>Principle #2:</a:t>
            </a:r>
            <a:br>
              <a:rPr lang="en-US" dirty="0"/>
            </a:br>
            <a:r>
              <a:rPr lang="en-US" dirty="0"/>
              <a:t>G</a:t>
            </a:r>
            <a:r>
              <a:rPr lang="en-US" sz="3600" dirty="0"/>
              <a:t>ive the model time to “think”</a:t>
            </a:r>
            <a:endParaRPr lang="en-US" dirty="0"/>
          </a:p>
        </p:txBody>
      </p:sp>
      <p:sp>
        <p:nvSpPr>
          <p:cNvPr id="3" name="Text Placeholder 2">
            <a:extLst>
              <a:ext uri="{FF2B5EF4-FFF2-40B4-BE49-F238E27FC236}">
                <a16:creationId xmlns:a16="http://schemas.microsoft.com/office/drawing/2014/main" id="{E548C0B3-B76C-6920-803A-2FA66F730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5AFA9F-C739-268D-D590-BBE2E2AAAAAE}"/>
              </a:ext>
            </a:extLst>
          </p:cNvPr>
          <p:cNvSpPr>
            <a:spLocks noGrp="1"/>
          </p:cNvSpPr>
          <p:nvPr>
            <p:ph type="sldNum" sz="quarter" idx="12"/>
          </p:nvPr>
        </p:nvSpPr>
        <p:spPr/>
        <p:txBody>
          <a:bodyPr/>
          <a:lstStyle/>
          <a:p>
            <a:fld id="{FF5157AA-4A4D-2C48-B0F6-C526C028AE97}" type="slidenum">
              <a:rPr lang="en-US" smtClean="0"/>
              <a:t>16</a:t>
            </a:fld>
            <a:endParaRPr lang="en-US"/>
          </a:p>
        </p:txBody>
      </p:sp>
    </p:spTree>
    <p:extLst>
      <p:ext uri="{BB962C8B-B14F-4D97-AF65-F5344CB8AC3E}">
        <p14:creationId xmlns:p14="http://schemas.microsoft.com/office/powerpoint/2010/main" val="353795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39013-F5C8-407F-2FD6-8DE95D4AB2A2}"/>
              </a:ext>
            </a:extLst>
          </p:cNvPr>
          <p:cNvSpPr>
            <a:spLocks noGrp="1"/>
          </p:cNvSpPr>
          <p:nvPr>
            <p:ph type="title"/>
          </p:nvPr>
        </p:nvSpPr>
        <p:spPr/>
        <p:txBody>
          <a:bodyPr>
            <a:normAutofit fontScale="90000"/>
          </a:bodyPr>
          <a:lstStyle/>
          <a:p>
            <a:r>
              <a:rPr lang="en-US" dirty="0"/>
              <a:t>Tactic 1: </a:t>
            </a:r>
            <a:br>
              <a:rPr lang="en-US" dirty="0"/>
            </a:br>
            <a:r>
              <a:rPr lang="en-US" sz="3600" dirty="0"/>
              <a:t>Specify the steps required to complete the task</a:t>
            </a:r>
            <a:endParaRPr lang="en-US" dirty="0"/>
          </a:p>
        </p:txBody>
      </p:sp>
      <p:sp>
        <p:nvSpPr>
          <p:cNvPr id="4" name="Slide Number Placeholder 3">
            <a:extLst>
              <a:ext uri="{FF2B5EF4-FFF2-40B4-BE49-F238E27FC236}">
                <a16:creationId xmlns:a16="http://schemas.microsoft.com/office/drawing/2014/main" id="{C712C330-5D17-F723-F12B-4DAAD10238F9}"/>
              </a:ext>
            </a:extLst>
          </p:cNvPr>
          <p:cNvSpPr>
            <a:spLocks noGrp="1"/>
          </p:cNvSpPr>
          <p:nvPr>
            <p:ph type="sldNum" sz="quarter" idx="12"/>
          </p:nvPr>
        </p:nvSpPr>
        <p:spPr/>
        <p:txBody>
          <a:bodyPr/>
          <a:lstStyle/>
          <a:p>
            <a:fld id="{FF5157AA-4A4D-2C48-B0F6-C526C028AE97}" type="slidenum">
              <a:rPr lang="en-US" smtClean="0"/>
              <a:t>17</a:t>
            </a:fld>
            <a:endParaRPr lang="en-US"/>
          </a:p>
        </p:txBody>
      </p:sp>
      <p:pic>
        <p:nvPicPr>
          <p:cNvPr id="7" name="Picture 6" descr="A screenshot of a computer program&#10;&#10;Description automatically generated">
            <a:extLst>
              <a:ext uri="{FF2B5EF4-FFF2-40B4-BE49-F238E27FC236}">
                <a16:creationId xmlns:a16="http://schemas.microsoft.com/office/drawing/2014/main" id="{F3C7C985-34B3-C89F-D7FC-1D45D80DCC30}"/>
              </a:ext>
            </a:extLst>
          </p:cNvPr>
          <p:cNvPicPr>
            <a:picLocks noChangeAspect="1"/>
          </p:cNvPicPr>
          <p:nvPr/>
        </p:nvPicPr>
        <p:blipFill>
          <a:blip r:embed="rId2"/>
          <a:stretch>
            <a:fillRect/>
          </a:stretch>
        </p:blipFill>
        <p:spPr>
          <a:xfrm>
            <a:off x="1822302" y="1335142"/>
            <a:ext cx="5499395" cy="4892565"/>
          </a:xfrm>
          <a:prstGeom prst="rect">
            <a:avLst/>
          </a:prstGeom>
        </p:spPr>
      </p:pic>
    </p:spTree>
    <p:extLst>
      <p:ext uri="{BB962C8B-B14F-4D97-AF65-F5344CB8AC3E}">
        <p14:creationId xmlns:p14="http://schemas.microsoft.com/office/powerpoint/2010/main" val="367181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6A00-194B-879C-4506-27CADB0311E8}"/>
              </a:ext>
            </a:extLst>
          </p:cNvPr>
          <p:cNvSpPr>
            <a:spLocks noGrp="1"/>
          </p:cNvSpPr>
          <p:nvPr>
            <p:ph type="title"/>
          </p:nvPr>
        </p:nvSpPr>
        <p:spPr/>
        <p:txBody>
          <a:bodyPr>
            <a:normAutofit fontScale="90000"/>
          </a:bodyPr>
          <a:lstStyle/>
          <a:p>
            <a:r>
              <a:rPr lang="en-US" dirty="0"/>
              <a:t>Tactic 1: </a:t>
            </a:r>
            <a:br>
              <a:rPr lang="en-US" dirty="0"/>
            </a:br>
            <a:r>
              <a:rPr lang="en-US" sz="3600" dirty="0"/>
              <a:t>Specify the steps required to complete the task</a:t>
            </a:r>
            <a:endParaRPr lang="en-US" dirty="0"/>
          </a:p>
        </p:txBody>
      </p:sp>
      <p:sp>
        <p:nvSpPr>
          <p:cNvPr id="3" name="Slide Number Placeholder 2">
            <a:extLst>
              <a:ext uri="{FF2B5EF4-FFF2-40B4-BE49-F238E27FC236}">
                <a16:creationId xmlns:a16="http://schemas.microsoft.com/office/drawing/2014/main" id="{DA39F787-C5E4-2B93-55DE-C905C0EAFAA8}"/>
              </a:ext>
            </a:extLst>
          </p:cNvPr>
          <p:cNvSpPr>
            <a:spLocks noGrp="1"/>
          </p:cNvSpPr>
          <p:nvPr>
            <p:ph type="sldNum" sz="quarter" idx="12"/>
          </p:nvPr>
        </p:nvSpPr>
        <p:spPr/>
        <p:txBody>
          <a:bodyPr/>
          <a:lstStyle/>
          <a:p>
            <a:fld id="{FF5157AA-4A4D-2C48-B0F6-C526C028AE97}" type="slidenum">
              <a:rPr lang="en-US" smtClean="0"/>
              <a:t>18</a:t>
            </a:fld>
            <a:endParaRPr lang="en-US"/>
          </a:p>
        </p:txBody>
      </p:sp>
      <p:pic>
        <p:nvPicPr>
          <p:cNvPr id="5" name="Picture 4" descr="A white text with black text&#10;&#10;Description automatically generated">
            <a:extLst>
              <a:ext uri="{FF2B5EF4-FFF2-40B4-BE49-F238E27FC236}">
                <a16:creationId xmlns:a16="http://schemas.microsoft.com/office/drawing/2014/main" id="{1F92BB74-4FCD-B4CB-329A-8514AF22EE3D}"/>
              </a:ext>
            </a:extLst>
          </p:cNvPr>
          <p:cNvPicPr>
            <a:picLocks noChangeAspect="1"/>
          </p:cNvPicPr>
          <p:nvPr/>
        </p:nvPicPr>
        <p:blipFill>
          <a:blip r:embed="rId2"/>
          <a:stretch>
            <a:fillRect/>
          </a:stretch>
        </p:blipFill>
        <p:spPr>
          <a:xfrm>
            <a:off x="1544487" y="1437727"/>
            <a:ext cx="6055025" cy="4311431"/>
          </a:xfrm>
          <a:prstGeom prst="rect">
            <a:avLst/>
          </a:prstGeom>
        </p:spPr>
      </p:pic>
    </p:spTree>
    <p:extLst>
      <p:ext uri="{BB962C8B-B14F-4D97-AF65-F5344CB8AC3E}">
        <p14:creationId xmlns:p14="http://schemas.microsoft.com/office/powerpoint/2010/main" val="2463511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8A81-B681-3025-85F0-80B1C455E736}"/>
              </a:ext>
            </a:extLst>
          </p:cNvPr>
          <p:cNvSpPr>
            <a:spLocks noGrp="1"/>
          </p:cNvSpPr>
          <p:nvPr>
            <p:ph type="title"/>
          </p:nvPr>
        </p:nvSpPr>
        <p:spPr/>
        <p:txBody>
          <a:bodyPr>
            <a:normAutofit/>
          </a:bodyPr>
          <a:lstStyle/>
          <a:p>
            <a:r>
              <a:rPr lang="en-US" dirty="0"/>
              <a:t>A better prompt for the same task</a:t>
            </a:r>
          </a:p>
        </p:txBody>
      </p:sp>
      <p:sp>
        <p:nvSpPr>
          <p:cNvPr id="3" name="Slide Number Placeholder 2">
            <a:extLst>
              <a:ext uri="{FF2B5EF4-FFF2-40B4-BE49-F238E27FC236}">
                <a16:creationId xmlns:a16="http://schemas.microsoft.com/office/drawing/2014/main" id="{5C3F60A9-F907-0121-03AE-384199CD7EFD}"/>
              </a:ext>
            </a:extLst>
          </p:cNvPr>
          <p:cNvSpPr>
            <a:spLocks noGrp="1"/>
          </p:cNvSpPr>
          <p:nvPr>
            <p:ph type="sldNum" sz="quarter" idx="12"/>
          </p:nvPr>
        </p:nvSpPr>
        <p:spPr/>
        <p:txBody>
          <a:bodyPr/>
          <a:lstStyle/>
          <a:p>
            <a:fld id="{FF5157AA-4A4D-2C48-B0F6-C526C028AE97}" type="slidenum">
              <a:rPr lang="en-US" smtClean="0"/>
              <a:t>19</a:t>
            </a:fld>
            <a:endParaRPr lang="en-US"/>
          </a:p>
        </p:txBody>
      </p:sp>
      <p:pic>
        <p:nvPicPr>
          <p:cNvPr id="5" name="Picture 4" descr="A screenshot of a computer code&#10;&#10;Description automatically generated">
            <a:extLst>
              <a:ext uri="{FF2B5EF4-FFF2-40B4-BE49-F238E27FC236}">
                <a16:creationId xmlns:a16="http://schemas.microsoft.com/office/drawing/2014/main" id="{8BCC1217-A703-DD16-DBA3-EE666DBCAE53}"/>
              </a:ext>
            </a:extLst>
          </p:cNvPr>
          <p:cNvPicPr>
            <a:picLocks noChangeAspect="1"/>
          </p:cNvPicPr>
          <p:nvPr/>
        </p:nvPicPr>
        <p:blipFill>
          <a:blip r:embed="rId2"/>
          <a:stretch>
            <a:fillRect/>
          </a:stretch>
        </p:blipFill>
        <p:spPr>
          <a:xfrm>
            <a:off x="1307579" y="1411649"/>
            <a:ext cx="6528841" cy="4442613"/>
          </a:xfrm>
          <a:prstGeom prst="rect">
            <a:avLst/>
          </a:prstGeom>
        </p:spPr>
      </p:pic>
    </p:spTree>
    <p:extLst>
      <p:ext uri="{BB962C8B-B14F-4D97-AF65-F5344CB8AC3E}">
        <p14:creationId xmlns:p14="http://schemas.microsoft.com/office/powerpoint/2010/main" val="1249358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F126-1152-EF4A-873F-F46460936F58}"/>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id="{D8CA3037-A6AE-894A-8EF8-C39F2FED455F}"/>
              </a:ext>
            </a:extLst>
          </p:cNvPr>
          <p:cNvSpPr>
            <a:spLocks noGrp="1"/>
          </p:cNvSpPr>
          <p:nvPr>
            <p:ph idx="1"/>
          </p:nvPr>
        </p:nvSpPr>
        <p:spPr/>
        <p:txBody>
          <a:bodyPr>
            <a:normAutofit/>
          </a:bodyPr>
          <a:lstStyle/>
          <a:p>
            <a:r>
              <a:rPr lang="en-US" dirty="0"/>
              <a:t>Prompting principles and tactics</a:t>
            </a:r>
          </a:p>
          <a:p>
            <a:r>
              <a:rPr lang="en-US" dirty="0"/>
              <a:t>Iterative prompt development</a:t>
            </a:r>
          </a:p>
          <a:p>
            <a:r>
              <a:rPr lang="en-US" dirty="0"/>
              <a:t>Applications</a:t>
            </a:r>
          </a:p>
          <a:p>
            <a:r>
              <a:rPr lang="en-US" dirty="0"/>
              <a:t>Temperature</a:t>
            </a:r>
          </a:p>
          <a:p>
            <a:r>
              <a:rPr lang="en-US" dirty="0"/>
              <a:t>Thinking step by step</a:t>
            </a:r>
          </a:p>
          <a:p>
            <a:endParaRPr lang="en-US" dirty="0"/>
          </a:p>
        </p:txBody>
      </p:sp>
      <p:sp>
        <p:nvSpPr>
          <p:cNvPr id="4" name="Slide Number Placeholder 3">
            <a:extLst>
              <a:ext uri="{FF2B5EF4-FFF2-40B4-BE49-F238E27FC236}">
                <a16:creationId xmlns:a16="http://schemas.microsoft.com/office/drawing/2014/main" id="{B9CD26F6-ADBC-A34B-9339-2ADA37E62736}"/>
              </a:ext>
            </a:extLst>
          </p:cNvPr>
          <p:cNvSpPr>
            <a:spLocks noGrp="1"/>
          </p:cNvSpPr>
          <p:nvPr>
            <p:ph type="sldNum" sz="quarter" idx="12"/>
          </p:nvPr>
        </p:nvSpPr>
        <p:spPr/>
        <p:txBody>
          <a:bodyPr/>
          <a:lstStyle/>
          <a:p>
            <a:fld id="{FF5157AA-4A4D-2C48-B0F6-C526C028AE97}" type="slidenum">
              <a:rPr lang="en-US" smtClean="0"/>
              <a:t>2</a:t>
            </a:fld>
            <a:endParaRPr lang="en-US"/>
          </a:p>
        </p:txBody>
      </p:sp>
    </p:spTree>
    <p:extLst>
      <p:ext uri="{BB962C8B-B14F-4D97-AF65-F5344CB8AC3E}">
        <p14:creationId xmlns:p14="http://schemas.microsoft.com/office/powerpoint/2010/main" val="3191621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D906-6157-E045-C682-0D20A7A4D318}"/>
              </a:ext>
            </a:extLst>
          </p:cNvPr>
          <p:cNvSpPr>
            <a:spLocks noGrp="1"/>
          </p:cNvSpPr>
          <p:nvPr>
            <p:ph type="title"/>
          </p:nvPr>
        </p:nvSpPr>
        <p:spPr/>
        <p:txBody>
          <a:bodyPr/>
          <a:lstStyle/>
          <a:p>
            <a:r>
              <a:rPr lang="en-US" dirty="0"/>
              <a:t>A better prompt for the same task</a:t>
            </a:r>
          </a:p>
        </p:txBody>
      </p:sp>
      <p:sp>
        <p:nvSpPr>
          <p:cNvPr id="3" name="Slide Number Placeholder 2">
            <a:extLst>
              <a:ext uri="{FF2B5EF4-FFF2-40B4-BE49-F238E27FC236}">
                <a16:creationId xmlns:a16="http://schemas.microsoft.com/office/drawing/2014/main" id="{AC182539-5402-E38B-8214-C50EB84FF29E}"/>
              </a:ext>
            </a:extLst>
          </p:cNvPr>
          <p:cNvSpPr>
            <a:spLocks noGrp="1"/>
          </p:cNvSpPr>
          <p:nvPr>
            <p:ph type="sldNum" sz="quarter" idx="12"/>
          </p:nvPr>
        </p:nvSpPr>
        <p:spPr/>
        <p:txBody>
          <a:bodyPr/>
          <a:lstStyle/>
          <a:p>
            <a:fld id="{FF5157AA-4A4D-2C48-B0F6-C526C028AE97}" type="slidenum">
              <a:rPr lang="en-US" smtClean="0"/>
              <a:t>20</a:t>
            </a:fld>
            <a:endParaRPr lang="en-US"/>
          </a:p>
        </p:txBody>
      </p:sp>
      <p:pic>
        <p:nvPicPr>
          <p:cNvPr id="5" name="Picture 4" descr="A white text with black text&#10;&#10;Description automatically generated">
            <a:extLst>
              <a:ext uri="{FF2B5EF4-FFF2-40B4-BE49-F238E27FC236}">
                <a16:creationId xmlns:a16="http://schemas.microsoft.com/office/drawing/2014/main" id="{2F439075-5230-7474-3BF7-4FEADBC59231}"/>
              </a:ext>
            </a:extLst>
          </p:cNvPr>
          <p:cNvPicPr>
            <a:picLocks noChangeAspect="1"/>
          </p:cNvPicPr>
          <p:nvPr/>
        </p:nvPicPr>
        <p:blipFill>
          <a:blip r:embed="rId2"/>
          <a:stretch>
            <a:fillRect/>
          </a:stretch>
        </p:blipFill>
        <p:spPr>
          <a:xfrm>
            <a:off x="1425553" y="1570421"/>
            <a:ext cx="6292894" cy="3043621"/>
          </a:xfrm>
          <a:prstGeom prst="rect">
            <a:avLst/>
          </a:prstGeom>
        </p:spPr>
      </p:pic>
    </p:spTree>
    <p:extLst>
      <p:ext uri="{BB962C8B-B14F-4D97-AF65-F5344CB8AC3E}">
        <p14:creationId xmlns:p14="http://schemas.microsoft.com/office/powerpoint/2010/main" val="2060577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7204-4E30-40E2-1D89-008AA0307808}"/>
              </a:ext>
            </a:extLst>
          </p:cNvPr>
          <p:cNvSpPr>
            <a:spLocks noGrp="1"/>
          </p:cNvSpPr>
          <p:nvPr>
            <p:ph type="title"/>
          </p:nvPr>
        </p:nvSpPr>
        <p:spPr/>
        <p:txBody>
          <a:bodyPr>
            <a:noAutofit/>
          </a:bodyPr>
          <a:lstStyle/>
          <a:p>
            <a:r>
              <a:rPr lang="en-US" sz="3200" dirty="0"/>
              <a:t>Tactic 2:</a:t>
            </a:r>
            <a:br>
              <a:rPr lang="en-US" dirty="0"/>
            </a:br>
            <a:r>
              <a:rPr lang="en-US" sz="2400" dirty="0"/>
              <a:t>Instruct the model to work out its own solution </a:t>
            </a:r>
            <a:br>
              <a:rPr lang="en-US" sz="2400" dirty="0"/>
            </a:br>
            <a:r>
              <a:rPr lang="en-US" sz="2400" dirty="0"/>
              <a:t>before rushing to a conclusion</a:t>
            </a:r>
            <a:endParaRPr lang="en-US" dirty="0"/>
          </a:p>
        </p:txBody>
      </p:sp>
      <p:sp>
        <p:nvSpPr>
          <p:cNvPr id="3" name="Slide Number Placeholder 2">
            <a:extLst>
              <a:ext uri="{FF2B5EF4-FFF2-40B4-BE49-F238E27FC236}">
                <a16:creationId xmlns:a16="http://schemas.microsoft.com/office/drawing/2014/main" id="{AEB5F146-236F-719A-7C7A-2EFBCD5BF97F}"/>
              </a:ext>
            </a:extLst>
          </p:cNvPr>
          <p:cNvSpPr>
            <a:spLocks noGrp="1"/>
          </p:cNvSpPr>
          <p:nvPr>
            <p:ph type="sldNum" sz="quarter" idx="12"/>
          </p:nvPr>
        </p:nvSpPr>
        <p:spPr/>
        <p:txBody>
          <a:bodyPr/>
          <a:lstStyle/>
          <a:p>
            <a:fld id="{FF5157AA-4A4D-2C48-B0F6-C526C028AE97}" type="slidenum">
              <a:rPr lang="en-US" smtClean="0"/>
              <a:t>21</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03BE5B35-9486-DE6E-7D82-765034486280}"/>
              </a:ext>
            </a:extLst>
          </p:cNvPr>
          <p:cNvPicPr>
            <a:picLocks noChangeAspect="1"/>
          </p:cNvPicPr>
          <p:nvPr/>
        </p:nvPicPr>
        <p:blipFill>
          <a:blip r:embed="rId2"/>
          <a:stretch>
            <a:fillRect/>
          </a:stretch>
        </p:blipFill>
        <p:spPr>
          <a:xfrm>
            <a:off x="457200" y="1483436"/>
            <a:ext cx="6561049" cy="5055476"/>
          </a:xfrm>
          <a:prstGeom prst="rect">
            <a:avLst/>
          </a:prstGeom>
        </p:spPr>
      </p:pic>
      <p:sp>
        <p:nvSpPr>
          <p:cNvPr id="6" name="Rounded Rectangular Callout 5">
            <a:extLst>
              <a:ext uri="{FF2B5EF4-FFF2-40B4-BE49-F238E27FC236}">
                <a16:creationId xmlns:a16="http://schemas.microsoft.com/office/drawing/2014/main" id="{746021C1-0C70-0B79-3345-371DCC41654B}"/>
              </a:ext>
            </a:extLst>
          </p:cNvPr>
          <p:cNvSpPr/>
          <p:nvPr/>
        </p:nvSpPr>
        <p:spPr>
          <a:xfrm>
            <a:off x="6463862" y="1663347"/>
            <a:ext cx="2301765" cy="1048322"/>
          </a:xfrm>
          <a:prstGeom prst="wedgeRoundRectCallout">
            <a:avLst>
              <a:gd name="adj1" fmla="val -131026"/>
              <a:gd name="adj2" fmla="val 2832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This is incorrect. It should have been 10x instead of 100x.</a:t>
            </a:r>
            <a:endParaRPr lang="en-US" dirty="0">
              <a:ln>
                <a:solidFill>
                  <a:srgbClr val="0070C0"/>
                </a:solidFill>
              </a:ln>
            </a:endParaRPr>
          </a:p>
        </p:txBody>
      </p:sp>
    </p:spTree>
    <p:extLst>
      <p:ext uri="{BB962C8B-B14F-4D97-AF65-F5344CB8AC3E}">
        <p14:creationId xmlns:p14="http://schemas.microsoft.com/office/powerpoint/2010/main" val="22897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41BC-2810-9318-B7F1-E885E8283669}"/>
              </a:ext>
            </a:extLst>
          </p:cNvPr>
          <p:cNvSpPr>
            <a:spLocks noGrp="1"/>
          </p:cNvSpPr>
          <p:nvPr>
            <p:ph type="title"/>
          </p:nvPr>
        </p:nvSpPr>
        <p:spPr/>
        <p:txBody>
          <a:bodyPr/>
          <a:lstStyle/>
          <a:p>
            <a:r>
              <a:rPr lang="en-US" dirty="0"/>
              <a:t>A better prompt</a:t>
            </a:r>
          </a:p>
        </p:txBody>
      </p:sp>
      <p:sp>
        <p:nvSpPr>
          <p:cNvPr id="3" name="Slide Number Placeholder 2">
            <a:extLst>
              <a:ext uri="{FF2B5EF4-FFF2-40B4-BE49-F238E27FC236}">
                <a16:creationId xmlns:a16="http://schemas.microsoft.com/office/drawing/2014/main" id="{77D8E5E9-3A3D-947F-4361-C2086F210301}"/>
              </a:ext>
            </a:extLst>
          </p:cNvPr>
          <p:cNvSpPr>
            <a:spLocks noGrp="1"/>
          </p:cNvSpPr>
          <p:nvPr>
            <p:ph type="sldNum" sz="quarter" idx="12"/>
          </p:nvPr>
        </p:nvSpPr>
        <p:spPr/>
        <p:txBody>
          <a:bodyPr/>
          <a:lstStyle/>
          <a:p>
            <a:fld id="{FF5157AA-4A4D-2C48-B0F6-C526C028AE97}" type="slidenum">
              <a:rPr lang="en-US" smtClean="0"/>
              <a:t>22</a:t>
            </a:fld>
            <a:endParaRPr lang="en-US"/>
          </a:p>
        </p:txBody>
      </p:sp>
      <p:pic>
        <p:nvPicPr>
          <p:cNvPr id="5" name="Picture 4" descr="A screenshot of a computer&#10;&#10;Description automatically generated">
            <a:extLst>
              <a:ext uri="{FF2B5EF4-FFF2-40B4-BE49-F238E27FC236}">
                <a16:creationId xmlns:a16="http://schemas.microsoft.com/office/drawing/2014/main" id="{1DD36899-62BD-45CF-4EB5-2693AA3F07C5}"/>
              </a:ext>
            </a:extLst>
          </p:cNvPr>
          <p:cNvPicPr>
            <a:picLocks noChangeAspect="1"/>
          </p:cNvPicPr>
          <p:nvPr/>
        </p:nvPicPr>
        <p:blipFill>
          <a:blip r:embed="rId2"/>
          <a:stretch>
            <a:fillRect/>
          </a:stretch>
        </p:blipFill>
        <p:spPr>
          <a:xfrm>
            <a:off x="1981480" y="1479550"/>
            <a:ext cx="4730658" cy="4876800"/>
          </a:xfrm>
          <a:prstGeom prst="rect">
            <a:avLst/>
          </a:prstGeom>
        </p:spPr>
      </p:pic>
      <p:sp>
        <p:nvSpPr>
          <p:cNvPr id="6" name="TextBox 5">
            <a:extLst>
              <a:ext uri="{FF2B5EF4-FFF2-40B4-BE49-F238E27FC236}">
                <a16:creationId xmlns:a16="http://schemas.microsoft.com/office/drawing/2014/main" id="{8452C4CE-11D9-CDD1-CEF9-256D2041E0AB}"/>
              </a:ext>
            </a:extLst>
          </p:cNvPr>
          <p:cNvSpPr txBox="1"/>
          <p:nvPr/>
        </p:nvSpPr>
        <p:spPr>
          <a:xfrm>
            <a:off x="2511973" y="6260068"/>
            <a:ext cx="396262"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3148150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8EFB3-C58D-21E4-CF19-E96EFFF762D2}"/>
              </a:ext>
            </a:extLst>
          </p:cNvPr>
          <p:cNvSpPr>
            <a:spLocks noGrp="1"/>
          </p:cNvSpPr>
          <p:nvPr>
            <p:ph type="title"/>
          </p:nvPr>
        </p:nvSpPr>
        <p:spPr/>
        <p:txBody>
          <a:bodyPr/>
          <a:lstStyle/>
          <a:p>
            <a:r>
              <a:rPr lang="en-US" dirty="0"/>
              <a:t>A better prompt</a:t>
            </a:r>
          </a:p>
        </p:txBody>
      </p:sp>
      <p:sp>
        <p:nvSpPr>
          <p:cNvPr id="3" name="Slide Number Placeholder 2">
            <a:extLst>
              <a:ext uri="{FF2B5EF4-FFF2-40B4-BE49-F238E27FC236}">
                <a16:creationId xmlns:a16="http://schemas.microsoft.com/office/drawing/2014/main" id="{B943AD0E-8695-C166-853E-1B5A60C4FABD}"/>
              </a:ext>
            </a:extLst>
          </p:cNvPr>
          <p:cNvSpPr>
            <a:spLocks noGrp="1"/>
          </p:cNvSpPr>
          <p:nvPr>
            <p:ph type="sldNum" sz="quarter" idx="12"/>
          </p:nvPr>
        </p:nvSpPr>
        <p:spPr/>
        <p:txBody>
          <a:bodyPr/>
          <a:lstStyle/>
          <a:p>
            <a:fld id="{FF5157AA-4A4D-2C48-B0F6-C526C028AE97}" type="slidenum">
              <a:rPr lang="en-US" smtClean="0"/>
              <a:t>23</a:t>
            </a:fld>
            <a:endParaRPr lang="en-US"/>
          </a:p>
        </p:txBody>
      </p:sp>
      <p:pic>
        <p:nvPicPr>
          <p:cNvPr id="5" name="Picture 4" descr="A white paper with black text&#10;&#10;Description automatically generated">
            <a:extLst>
              <a:ext uri="{FF2B5EF4-FFF2-40B4-BE49-F238E27FC236}">
                <a16:creationId xmlns:a16="http://schemas.microsoft.com/office/drawing/2014/main" id="{8E50DA74-2639-ABB2-96B7-74E623776941}"/>
              </a:ext>
            </a:extLst>
          </p:cNvPr>
          <p:cNvPicPr>
            <a:picLocks noChangeAspect="1"/>
          </p:cNvPicPr>
          <p:nvPr/>
        </p:nvPicPr>
        <p:blipFill>
          <a:blip r:embed="rId2"/>
          <a:stretch>
            <a:fillRect/>
          </a:stretch>
        </p:blipFill>
        <p:spPr>
          <a:xfrm>
            <a:off x="1494944" y="1508938"/>
            <a:ext cx="6154112" cy="3178676"/>
          </a:xfrm>
          <a:prstGeom prst="rect">
            <a:avLst/>
          </a:prstGeom>
        </p:spPr>
      </p:pic>
    </p:spTree>
    <p:extLst>
      <p:ext uri="{BB962C8B-B14F-4D97-AF65-F5344CB8AC3E}">
        <p14:creationId xmlns:p14="http://schemas.microsoft.com/office/powerpoint/2010/main" val="7476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200E-184E-C07B-BA87-BB8871615687}"/>
              </a:ext>
            </a:extLst>
          </p:cNvPr>
          <p:cNvSpPr>
            <a:spLocks noGrp="1"/>
          </p:cNvSpPr>
          <p:nvPr>
            <p:ph type="title"/>
          </p:nvPr>
        </p:nvSpPr>
        <p:spPr/>
        <p:txBody>
          <a:bodyPr/>
          <a:lstStyle/>
          <a:p>
            <a:r>
              <a:rPr lang="en-US" dirty="0"/>
              <a:t>“Chain of thought” prompting</a:t>
            </a:r>
          </a:p>
        </p:txBody>
      </p:sp>
      <p:sp>
        <p:nvSpPr>
          <p:cNvPr id="4" name="Content Placeholder 3">
            <a:extLst>
              <a:ext uri="{FF2B5EF4-FFF2-40B4-BE49-F238E27FC236}">
                <a16:creationId xmlns:a16="http://schemas.microsoft.com/office/drawing/2014/main" id="{15F63BEE-68D4-B474-B04D-70BEE688AB15}"/>
              </a:ext>
            </a:extLst>
          </p:cNvPr>
          <p:cNvSpPr>
            <a:spLocks noGrp="1"/>
          </p:cNvSpPr>
          <p:nvPr>
            <p:ph idx="1"/>
          </p:nvPr>
        </p:nvSpPr>
        <p:spPr/>
        <p:txBody>
          <a:bodyPr/>
          <a:lstStyle/>
          <a:p>
            <a:r>
              <a:rPr lang="en-US" dirty="0"/>
              <a:t>When the steps are not clear, asking the model to “think step by step” should help</a:t>
            </a:r>
          </a:p>
          <a:p>
            <a:r>
              <a:rPr lang="en-US" dirty="0"/>
              <a:t>More on this in the second part of this lecture!</a:t>
            </a:r>
          </a:p>
        </p:txBody>
      </p:sp>
      <p:sp>
        <p:nvSpPr>
          <p:cNvPr id="3" name="Slide Number Placeholder 2">
            <a:extLst>
              <a:ext uri="{FF2B5EF4-FFF2-40B4-BE49-F238E27FC236}">
                <a16:creationId xmlns:a16="http://schemas.microsoft.com/office/drawing/2014/main" id="{4138187D-3CA1-A2AB-1D0E-2D38EE7E757D}"/>
              </a:ext>
            </a:extLst>
          </p:cNvPr>
          <p:cNvSpPr>
            <a:spLocks noGrp="1"/>
          </p:cNvSpPr>
          <p:nvPr>
            <p:ph type="sldNum" sz="quarter" idx="12"/>
          </p:nvPr>
        </p:nvSpPr>
        <p:spPr/>
        <p:txBody>
          <a:bodyPr/>
          <a:lstStyle/>
          <a:p>
            <a:fld id="{FF5157AA-4A4D-2C48-B0F6-C526C028AE97}" type="slidenum">
              <a:rPr lang="en-US" smtClean="0"/>
              <a:t>24</a:t>
            </a:fld>
            <a:endParaRPr lang="en-US"/>
          </a:p>
        </p:txBody>
      </p:sp>
    </p:spTree>
    <p:extLst>
      <p:ext uri="{BB962C8B-B14F-4D97-AF65-F5344CB8AC3E}">
        <p14:creationId xmlns:p14="http://schemas.microsoft.com/office/powerpoint/2010/main" val="2536137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3DF7-2EAC-59AA-11D2-016A7370A63C}"/>
              </a:ext>
            </a:extLst>
          </p:cNvPr>
          <p:cNvSpPr>
            <a:spLocks noGrp="1"/>
          </p:cNvSpPr>
          <p:nvPr>
            <p:ph type="title"/>
          </p:nvPr>
        </p:nvSpPr>
        <p:spPr/>
        <p:txBody>
          <a:bodyPr/>
          <a:lstStyle/>
          <a:p>
            <a:r>
              <a:rPr lang="en-US" dirty="0"/>
              <a:t>Caveat: model limitations</a:t>
            </a:r>
          </a:p>
        </p:txBody>
      </p:sp>
      <p:sp>
        <p:nvSpPr>
          <p:cNvPr id="3" name="Slide Number Placeholder 2">
            <a:extLst>
              <a:ext uri="{FF2B5EF4-FFF2-40B4-BE49-F238E27FC236}">
                <a16:creationId xmlns:a16="http://schemas.microsoft.com/office/drawing/2014/main" id="{11194D6A-D137-C9B4-7AA2-01A62CF29D94}"/>
              </a:ext>
            </a:extLst>
          </p:cNvPr>
          <p:cNvSpPr>
            <a:spLocks noGrp="1"/>
          </p:cNvSpPr>
          <p:nvPr>
            <p:ph type="sldNum" sz="quarter" idx="12"/>
          </p:nvPr>
        </p:nvSpPr>
        <p:spPr/>
        <p:txBody>
          <a:bodyPr/>
          <a:lstStyle/>
          <a:p>
            <a:fld id="{FF5157AA-4A4D-2C48-B0F6-C526C028AE97}" type="slidenum">
              <a:rPr lang="en-US" smtClean="0"/>
              <a:t>25</a:t>
            </a:fld>
            <a:endParaRPr lang="en-US"/>
          </a:p>
        </p:txBody>
      </p:sp>
      <p:pic>
        <p:nvPicPr>
          <p:cNvPr id="5" name="Picture 4" descr="A white background with black text&#10;&#10;Description automatically generated">
            <a:extLst>
              <a:ext uri="{FF2B5EF4-FFF2-40B4-BE49-F238E27FC236}">
                <a16:creationId xmlns:a16="http://schemas.microsoft.com/office/drawing/2014/main" id="{B015042D-7D66-3C7B-FCC1-B84E589764A6}"/>
              </a:ext>
            </a:extLst>
          </p:cNvPr>
          <p:cNvPicPr>
            <a:picLocks noChangeAspect="1"/>
          </p:cNvPicPr>
          <p:nvPr/>
        </p:nvPicPr>
        <p:blipFill>
          <a:blip r:embed="rId2"/>
          <a:stretch>
            <a:fillRect/>
          </a:stretch>
        </p:blipFill>
        <p:spPr>
          <a:xfrm>
            <a:off x="2050657" y="1509722"/>
            <a:ext cx="5042686" cy="2872210"/>
          </a:xfrm>
          <a:prstGeom prst="rect">
            <a:avLst/>
          </a:prstGeom>
        </p:spPr>
      </p:pic>
    </p:spTree>
    <p:extLst>
      <p:ext uri="{BB962C8B-B14F-4D97-AF65-F5344CB8AC3E}">
        <p14:creationId xmlns:p14="http://schemas.microsoft.com/office/powerpoint/2010/main" val="4205500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915D4-5F8F-6405-E598-32AED5EC07B7}"/>
              </a:ext>
            </a:extLst>
          </p:cNvPr>
          <p:cNvSpPr>
            <a:spLocks noGrp="1"/>
          </p:cNvSpPr>
          <p:nvPr>
            <p:ph type="title"/>
          </p:nvPr>
        </p:nvSpPr>
        <p:spPr/>
        <p:txBody>
          <a:bodyPr/>
          <a:lstStyle/>
          <a:p>
            <a:r>
              <a:rPr lang="en-US" dirty="0"/>
              <a:t>Iterative prompt development</a:t>
            </a:r>
          </a:p>
        </p:txBody>
      </p:sp>
      <p:sp>
        <p:nvSpPr>
          <p:cNvPr id="5" name="Text Placeholder 4">
            <a:extLst>
              <a:ext uri="{FF2B5EF4-FFF2-40B4-BE49-F238E27FC236}">
                <a16:creationId xmlns:a16="http://schemas.microsoft.com/office/drawing/2014/main" id="{F07062EB-909E-0420-A1AF-A009F9F7F86B}"/>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661480CD-A624-C95A-DE58-58954E146108}"/>
              </a:ext>
            </a:extLst>
          </p:cNvPr>
          <p:cNvSpPr>
            <a:spLocks noGrp="1"/>
          </p:cNvSpPr>
          <p:nvPr>
            <p:ph type="sldNum" sz="quarter" idx="12"/>
          </p:nvPr>
        </p:nvSpPr>
        <p:spPr/>
        <p:txBody>
          <a:bodyPr/>
          <a:lstStyle/>
          <a:p>
            <a:fld id="{FF5157AA-4A4D-2C48-B0F6-C526C028AE97}" type="slidenum">
              <a:rPr lang="en-US" smtClean="0"/>
              <a:t>26</a:t>
            </a:fld>
            <a:endParaRPr lang="en-US"/>
          </a:p>
        </p:txBody>
      </p:sp>
    </p:spTree>
    <p:extLst>
      <p:ext uri="{BB962C8B-B14F-4D97-AF65-F5344CB8AC3E}">
        <p14:creationId xmlns:p14="http://schemas.microsoft.com/office/powerpoint/2010/main" val="147961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B755-DDC2-E937-8EBE-A3443474756C}"/>
              </a:ext>
            </a:extLst>
          </p:cNvPr>
          <p:cNvSpPr>
            <a:spLocks noGrp="1"/>
          </p:cNvSpPr>
          <p:nvPr>
            <p:ph type="title"/>
          </p:nvPr>
        </p:nvSpPr>
        <p:spPr/>
        <p:txBody>
          <a:bodyPr/>
          <a:lstStyle/>
          <a:p>
            <a:r>
              <a:rPr lang="en-US" dirty="0"/>
              <a:t>Similar to any ML task!</a:t>
            </a:r>
          </a:p>
        </p:txBody>
      </p:sp>
      <p:sp>
        <p:nvSpPr>
          <p:cNvPr id="3" name="Slide Number Placeholder 2">
            <a:extLst>
              <a:ext uri="{FF2B5EF4-FFF2-40B4-BE49-F238E27FC236}">
                <a16:creationId xmlns:a16="http://schemas.microsoft.com/office/drawing/2014/main" id="{075BF437-A375-836B-32F7-8D22D6989E64}"/>
              </a:ext>
            </a:extLst>
          </p:cNvPr>
          <p:cNvSpPr>
            <a:spLocks noGrp="1"/>
          </p:cNvSpPr>
          <p:nvPr>
            <p:ph type="sldNum" sz="quarter" idx="12"/>
          </p:nvPr>
        </p:nvSpPr>
        <p:spPr/>
        <p:txBody>
          <a:bodyPr/>
          <a:lstStyle/>
          <a:p>
            <a:fld id="{FF5157AA-4A4D-2C48-B0F6-C526C028AE97}" type="slidenum">
              <a:rPr lang="en-US" smtClean="0"/>
              <a:t>27</a:t>
            </a:fld>
            <a:endParaRPr lang="en-US"/>
          </a:p>
        </p:txBody>
      </p:sp>
      <p:pic>
        <p:nvPicPr>
          <p:cNvPr id="5" name="Picture 4" descr="A diagram of a process&#10;&#10;Description automatically generated">
            <a:extLst>
              <a:ext uri="{FF2B5EF4-FFF2-40B4-BE49-F238E27FC236}">
                <a16:creationId xmlns:a16="http://schemas.microsoft.com/office/drawing/2014/main" id="{F5B282D7-18B1-6F7C-91D8-308961E88CC5}"/>
              </a:ext>
            </a:extLst>
          </p:cNvPr>
          <p:cNvPicPr>
            <a:picLocks noChangeAspect="1"/>
          </p:cNvPicPr>
          <p:nvPr/>
        </p:nvPicPr>
        <p:blipFill>
          <a:blip r:embed="rId2"/>
          <a:stretch>
            <a:fillRect/>
          </a:stretch>
        </p:blipFill>
        <p:spPr>
          <a:xfrm>
            <a:off x="1716401" y="1411342"/>
            <a:ext cx="5711197" cy="4740166"/>
          </a:xfrm>
          <a:prstGeom prst="rect">
            <a:avLst/>
          </a:prstGeom>
        </p:spPr>
      </p:pic>
    </p:spTree>
    <p:extLst>
      <p:ext uri="{BB962C8B-B14F-4D97-AF65-F5344CB8AC3E}">
        <p14:creationId xmlns:p14="http://schemas.microsoft.com/office/powerpoint/2010/main" val="2742725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BCF341-3C12-3837-C938-722C2E90AAA0}"/>
              </a:ext>
            </a:extLst>
          </p:cNvPr>
          <p:cNvSpPr>
            <a:spLocks noGrp="1"/>
          </p:cNvSpPr>
          <p:nvPr>
            <p:ph type="sldNum" sz="quarter" idx="12"/>
          </p:nvPr>
        </p:nvSpPr>
        <p:spPr/>
        <p:txBody>
          <a:bodyPr/>
          <a:lstStyle/>
          <a:p>
            <a:fld id="{FF5157AA-4A4D-2C48-B0F6-C526C028AE97}" type="slidenum">
              <a:rPr lang="en-US" smtClean="0"/>
              <a:t>28</a:t>
            </a:fld>
            <a:endParaRPr lang="en-US"/>
          </a:p>
        </p:txBody>
      </p:sp>
      <p:pic>
        <p:nvPicPr>
          <p:cNvPr id="5" name="Picture 4" descr="A screenshot of a computer&#10;&#10;Description automatically generated">
            <a:extLst>
              <a:ext uri="{FF2B5EF4-FFF2-40B4-BE49-F238E27FC236}">
                <a16:creationId xmlns:a16="http://schemas.microsoft.com/office/drawing/2014/main" id="{A0DBA92A-80B0-64A8-FA7A-58D1BDBB8761}"/>
              </a:ext>
            </a:extLst>
          </p:cNvPr>
          <p:cNvPicPr>
            <a:picLocks noChangeAspect="1"/>
          </p:cNvPicPr>
          <p:nvPr/>
        </p:nvPicPr>
        <p:blipFill>
          <a:blip r:embed="rId2"/>
          <a:stretch>
            <a:fillRect/>
          </a:stretch>
        </p:blipFill>
        <p:spPr>
          <a:xfrm>
            <a:off x="1637823" y="81674"/>
            <a:ext cx="5868354" cy="6274676"/>
          </a:xfrm>
          <a:prstGeom prst="rect">
            <a:avLst/>
          </a:prstGeom>
        </p:spPr>
      </p:pic>
      <p:sp>
        <p:nvSpPr>
          <p:cNvPr id="6" name="TextBox 5">
            <a:extLst>
              <a:ext uri="{FF2B5EF4-FFF2-40B4-BE49-F238E27FC236}">
                <a16:creationId xmlns:a16="http://schemas.microsoft.com/office/drawing/2014/main" id="{F7DB1A45-BE83-C544-46E3-074EEA1D460C}"/>
              </a:ext>
            </a:extLst>
          </p:cNvPr>
          <p:cNvSpPr txBox="1"/>
          <p:nvPr/>
        </p:nvSpPr>
        <p:spPr>
          <a:xfrm>
            <a:off x="2247437" y="6253656"/>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481251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D6C2A8-7B02-EBD3-E56C-341F4654047F}"/>
              </a:ext>
            </a:extLst>
          </p:cNvPr>
          <p:cNvSpPr>
            <a:spLocks noGrp="1"/>
          </p:cNvSpPr>
          <p:nvPr>
            <p:ph type="sldNum" sz="quarter" idx="12"/>
          </p:nvPr>
        </p:nvSpPr>
        <p:spPr/>
        <p:txBody>
          <a:bodyPr/>
          <a:lstStyle/>
          <a:p>
            <a:fld id="{FF5157AA-4A4D-2C48-B0F6-C526C028AE97}" type="slidenum">
              <a:rPr lang="en-US" smtClean="0"/>
              <a:t>29</a:t>
            </a:fld>
            <a:endParaRPr lang="en-US"/>
          </a:p>
        </p:txBody>
      </p:sp>
      <p:pic>
        <p:nvPicPr>
          <p:cNvPr id="4" name="Picture 3" descr="A screenshot of a computer code&#10;&#10;Description automatically generated">
            <a:extLst>
              <a:ext uri="{FF2B5EF4-FFF2-40B4-BE49-F238E27FC236}">
                <a16:creationId xmlns:a16="http://schemas.microsoft.com/office/drawing/2014/main" id="{B1F49FCD-0372-4D97-5AB0-C194CE811197}"/>
              </a:ext>
            </a:extLst>
          </p:cNvPr>
          <p:cNvPicPr>
            <a:picLocks noChangeAspect="1"/>
          </p:cNvPicPr>
          <p:nvPr/>
        </p:nvPicPr>
        <p:blipFill>
          <a:blip r:embed="rId2"/>
          <a:stretch>
            <a:fillRect/>
          </a:stretch>
        </p:blipFill>
        <p:spPr>
          <a:xfrm>
            <a:off x="1187752" y="1087202"/>
            <a:ext cx="6768495" cy="3003951"/>
          </a:xfrm>
          <a:prstGeom prst="rect">
            <a:avLst/>
          </a:prstGeom>
        </p:spPr>
      </p:pic>
    </p:spTree>
    <p:extLst>
      <p:ext uri="{BB962C8B-B14F-4D97-AF65-F5344CB8AC3E}">
        <p14:creationId xmlns:p14="http://schemas.microsoft.com/office/powerpoint/2010/main" val="196179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52693F-D9FE-6687-00D5-30E1734A6A46}"/>
              </a:ext>
            </a:extLst>
          </p:cNvPr>
          <p:cNvSpPr>
            <a:spLocks noGrp="1"/>
          </p:cNvSpPr>
          <p:nvPr>
            <p:ph type="sldNum" sz="quarter" idx="12"/>
          </p:nvPr>
        </p:nvSpPr>
        <p:spPr/>
        <p:txBody>
          <a:bodyPr/>
          <a:lstStyle/>
          <a:p>
            <a:fld id="{FF5157AA-4A4D-2C48-B0F6-C526C028AE97}" type="slidenum">
              <a:rPr lang="en-US" smtClean="0"/>
              <a:t>3</a:t>
            </a:fld>
            <a:endParaRPr lang="en-US"/>
          </a:p>
        </p:txBody>
      </p:sp>
      <p:pic>
        <p:nvPicPr>
          <p:cNvPr id="6" name="Picture 5" descr="A colorful logo with white text&#10;&#10;Description automatically generated">
            <a:extLst>
              <a:ext uri="{FF2B5EF4-FFF2-40B4-BE49-F238E27FC236}">
                <a16:creationId xmlns:a16="http://schemas.microsoft.com/office/drawing/2014/main" id="{C8AFA742-0061-FA67-861F-49533B9DB555}"/>
              </a:ext>
            </a:extLst>
          </p:cNvPr>
          <p:cNvPicPr>
            <a:picLocks noChangeAspect="1"/>
          </p:cNvPicPr>
          <p:nvPr/>
        </p:nvPicPr>
        <p:blipFill>
          <a:blip r:embed="rId2"/>
          <a:stretch>
            <a:fillRect/>
          </a:stretch>
        </p:blipFill>
        <p:spPr>
          <a:xfrm>
            <a:off x="584791" y="883656"/>
            <a:ext cx="7772400" cy="3097961"/>
          </a:xfrm>
          <a:prstGeom prst="rect">
            <a:avLst/>
          </a:prstGeom>
        </p:spPr>
      </p:pic>
      <p:sp>
        <p:nvSpPr>
          <p:cNvPr id="7" name="TextBox 6">
            <a:extLst>
              <a:ext uri="{FF2B5EF4-FFF2-40B4-BE49-F238E27FC236}">
                <a16:creationId xmlns:a16="http://schemas.microsoft.com/office/drawing/2014/main" id="{8FB0C568-DA3C-12F3-CD56-318DC08655BD}"/>
              </a:ext>
            </a:extLst>
          </p:cNvPr>
          <p:cNvSpPr txBox="1"/>
          <p:nvPr/>
        </p:nvSpPr>
        <p:spPr>
          <a:xfrm>
            <a:off x="584791" y="4635796"/>
            <a:ext cx="7626383" cy="615553"/>
          </a:xfrm>
          <a:prstGeom prst="rect">
            <a:avLst/>
          </a:prstGeom>
          <a:noFill/>
        </p:spPr>
        <p:txBody>
          <a:bodyPr wrap="none" rtlCol="0">
            <a:spAutoFit/>
          </a:bodyPr>
          <a:lstStyle/>
          <a:p>
            <a:r>
              <a:rPr lang="en-US" dirty="0"/>
              <a:t>By Andrew Ng and Isa Fulford</a:t>
            </a:r>
          </a:p>
          <a:p>
            <a:r>
              <a:rPr lang="en-US" sz="1600" dirty="0">
                <a:hlinkClick r:id="rId3"/>
              </a:rPr>
              <a:t>https://www.deeplearning.ai/short-courses/chatgpt-prompt-engineering-for-developers/</a:t>
            </a:r>
            <a:r>
              <a:rPr lang="en-US" sz="1600" dirty="0"/>
              <a:t> </a:t>
            </a:r>
          </a:p>
        </p:txBody>
      </p:sp>
    </p:spTree>
    <p:extLst>
      <p:ext uri="{BB962C8B-B14F-4D97-AF65-F5344CB8AC3E}">
        <p14:creationId xmlns:p14="http://schemas.microsoft.com/office/powerpoint/2010/main" val="351369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9908E4-BE69-04A5-1115-BA81AD203717}"/>
              </a:ext>
            </a:extLst>
          </p:cNvPr>
          <p:cNvSpPr>
            <a:spLocks noGrp="1"/>
          </p:cNvSpPr>
          <p:nvPr>
            <p:ph type="sldNum" sz="quarter" idx="12"/>
          </p:nvPr>
        </p:nvSpPr>
        <p:spPr/>
        <p:txBody>
          <a:bodyPr/>
          <a:lstStyle/>
          <a:p>
            <a:fld id="{FF5157AA-4A4D-2C48-B0F6-C526C028AE97}" type="slidenum">
              <a:rPr lang="en-US" smtClean="0"/>
              <a:t>30</a:t>
            </a:fld>
            <a:endParaRPr lang="en-US"/>
          </a:p>
        </p:txBody>
      </p:sp>
      <p:pic>
        <p:nvPicPr>
          <p:cNvPr id="4" name="Picture 3" descr="A white text on a white background&#10;&#10;Description automatically generated">
            <a:extLst>
              <a:ext uri="{FF2B5EF4-FFF2-40B4-BE49-F238E27FC236}">
                <a16:creationId xmlns:a16="http://schemas.microsoft.com/office/drawing/2014/main" id="{D341711C-E874-A70A-961D-461CFAD4B7BC}"/>
              </a:ext>
            </a:extLst>
          </p:cNvPr>
          <p:cNvPicPr>
            <a:picLocks noChangeAspect="1"/>
          </p:cNvPicPr>
          <p:nvPr/>
        </p:nvPicPr>
        <p:blipFill>
          <a:blip r:embed="rId2"/>
          <a:stretch>
            <a:fillRect/>
          </a:stretch>
        </p:blipFill>
        <p:spPr>
          <a:xfrm>
            <a:off x="1129208" y="346841"/>
            <a:ext cx="4972699" cy="5633545"/>
          </a:xfrm>
          <a:prstGeom prst="rect">
            <a:avLst/>
          </a:prstGeom>
        </p:spPr>
      </p:pic>
      <p:grpSp>
        <p:nvGrpSpPr>
          <p:cNvPr id="7" name="Group 6">
            <a:extLst>
              <a:ext uri="{FF2B5EF4-FFF2-40B4-BE49-F238E27FC236}">
                <a16:creationId xmlns:a16="http://schemas.microsoft.com/office/drawing/2014/main" id="{81BB10D8-A265-A941-87F5-987A73C65AAA}"/>
              </a:ext>
            </a:extLst>
          </p:cNvPr>
          <p:cNvGrpSpPr/>
          <p:nvPr/>
        </p:nvGrpSpPr>
        <p:grpSpPr>
          <a:xfrm>
            <a:off x="6207011" y="346841"/>
            <a:ext cx="1602749" cy="5728138"/>
            <a:chOff x="6207011" y="346841"/>
            <a:chExt cx="1602749" cy="5728138"/>
          </a:xfrm>
        </p:grpSpPr>
        <p:sp>
          <p:nvSpPr>
            <p:cNvPr id="5" name="Right Brace 4">
              <a:extLst>
                <a:ext uri="{FF2B5EF4-FFF2-40B4-BE49-F238E27FC236}">
                  <a16:creationId xmlns:a16="http://schemas.microsoft.com/office/drawing/2014/main" id="{8AF07844-F99D-85AB-55C6-7E633A97912C}"/>
                </a:ext>
              </a:extLst>
            </p:cNvPr>
            <p:cNvSpPr/>
            <p:nvPr/>
          </p:nvSpPr>
          <p:spPr>
            <a:xfrm>
              <a:off x="6207011" y="346841"/>
              <a:ext cx="443830" cy="572813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E631B58-FE89-75E2-F069-4D3E6BEEEB24}"/>
                </a:ext>
              </a:extLst>
            </p:cNvPr>
            <p:cNvSpPr txBox="1"/>
            <p:nvPr/>
          </p:nvSpPr>
          <p:spPr>
            <a:xfrm>
              <a:off x="6755945" y="3026244"/>
              <a:ext cx="1053815" cy="369332"/>
            </a:xfrm>
            <a:prstGeom prst="rect">
              <a:avLst/>
            </a:prstGeom>
            <a:noFill/>
          </p:spPr>
          <p:txBody>
            <a:bodyPr wrap="none" rtlCol="0">
              <a:spAutoFit/>
            </a:bodyPr>
            <a:lstStyle/>
            <a:p>
              <a:r>
                <a:rPr lang="en-US" dirty="0"/>
                <a:t>Too long!</a:t>
              </a:r>
            </a:p>
          </p:txBody>
        </p:sp>
      </p:grpSp>
    </p:spTree>
    <p:extLst>
      <p:ext uri="{BB962C8B-B14F-4D97-AF65-F5344CB8AC3E}">
        <p14:creationId xmlns:p14="http://schemas.microsoft.com/office/powerpoint/2010/main" val="12947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7CDE4-8193-9C58-59B1-DDF39AF1769B}"/>
              </a:ext>
            </a:extLst>
          </p:cNvPr>
          <p:cNvSpPr>
            <a:spLocks noGrp="1"/>
          </p:cNvSpPr>
          <p:nvPr>
            <p:ph type="sldNum" sz="quarter" idx="12"/>
          </p:nvPr>
        </p:nvSpPr>
        <p:spPr/>
        <p:txBody>
          <a:bodyPr/>
          <a:lstStyle/>
          <a:p>
            <a:fld id="{FF5157AA-4A4D-2C48-B0F6-C526C028AE97}" type="slidenum">
              <a:rPr lang="en-US" smtClean="0"/>
              <a:t>31</a:t>
            </a:fld>
            <a:endParaRPr lang="en-US" dirty="0"/>
          </a:p>
        </p:txBody>
      </p:sp>
      <p:pic>
        <p:nvPicPr>
          <p:cNvPr id="4" name="Picture 3" descr="A screenshot of a computer program&#10;&#10;Description automatically generated">
            <a:extLst>
              <a:ext uri="{FF2B5EF4-FFF2-40B4-BE49-F238E27FC236}">
                <a16:creationId xmlns:a16="http://schemas.microsoft.com/office/drawing/2014/main" id="{A848E112-CF45-7E84-C217-0C1CA205A5F8}"/>
              </a:ext>
            </a:extLst>
          </p:cNvPr>
          <p:cNvPicPr>
            <a:picLocks noChangeAspect="1"/>
          </p:cNvPicPr>
          <p:nvPr/>
        </p:nvPicPr>
        <p:blipFill>
          <a:blip r:embed="rId2"/>
          <a:stretch>
            <a:fillRect/>
          </a:stretch>
        </p:blipFill>
        <p:spPr>
          <a:xfrm>
            <a:off x="550831" y="993147"/>
            <a:ext cx="6675996" cy="3326605"/>
          </a:xfrm>
          <a:prstGeom prst="rect">
            <a:avLst/>
          </a:prstGeom>
        </p:spPr>
      </p:pic>
      <p:sp>
        <p:nvSpPr>
          <p:cNvPr id="5" name="Rounded Rectangle 4">
            <a:extLst>
              <a:ext uri="{FF2B5EF4-FFF2-40B4-BE49-F238E27FC236}">
                <a16:creationId xmlns:a16="http://schemas.microsoft.com/office/drawing/2014/main" id="{9531B7FB-9D3C-CDC6-4D98-22D18973B982}"/>
              </a:ext>
            </a:extLst>
          </p:cNvPr>
          <p:cNvSpPr/>
          <p:nvPr/>
        </p:nvSpPr>
        <p:spPr>
          <a:xfrm>
            <a:off x="1292775" y="2753710"/>
            <a:ext cx="2186152" cy="388883"/>
          </a:xfrm>
          <a:prstGeom prst="roundRect">
            <a:avLst/>
          </a:prstGeom>
          <a:no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descr="A black text on a white background&#10;&#10;Description automatically generated">
            <a:extLst>
              <a:ext uri="{FF2B5EF4-FFF2-40B4-BE49-F238E27FC236}">
                <a16:creationId xmlns:a16="http://schemas.microsoft.com/office/drawing/2014/main" id="{CF13F580-B8E3-7FD7-D3E2-F8AD2439E3A6}"/>
              </a:ext>
            </a:extLst>
          </p:cNvPr>
          <p:cNvPicPr>
            <a:picLocks noChangeAspect="1"/>
          </p:cNvPicPr>
          <p:nvPr/>
        </p:nvPicPr>
        <p:blipFill>
          <a:blip r:embed="rId3"/>
          <a:stretch>
            <a:fillRect/>
          </a:stretch>
        </p:blipFill>
        <p:spPr>
          <a:xfrm>
            <a:off x="1292774" y="4412138"/>
            <a:ext cx="5833241" cy="1286857"/>
          </a:xfrm>
          <a:prstGeom prst="rect">
            <a:avLst/>
          </a:prstGeom>
        </p:spPr>
      </p:pic>
      <p:grpSp>
        <p:nvGrpSpPr>
          <p:cNvPr id="8" name="Group 7">
            <a:extLst>
              <a:ext uri="{FF2B5EF4-FFF2-40B4-BE49-F238E27FC236}">
                <a16:creationId xmlns:a16="http://schemas.microsoft.com/office/drawing/2014/main" id="{D7097762-D242-9371-DF9E-2D8E0BDB5CAB}"/>
              </a:ext>
            </a:extLst>
          </p:cNvPr>
          <p:cNvGrpSpPr/>
          <p:nvPr/>
        </p:nvGrpSpPr>
        <p:grpSpPr>
          <a:xfrm>
            <a:off x="7026244" y="4340853"/>
            <a:ext cx="1734761" cy="1524000"/>
            <a:chOff x="6207011" y="346841"/>
            <a:chExt cx="1734761" cy="5728138"/>
          </a:xfrm>
        </p:grpSpPr>
        <p:sp>
          <p:nvSpPr>
            <p:cNvPr id="9" name="Right Brace 8">
              <a:extLst>
                <a:ext uri="{FF2B5EF4-FFF2-40B4-BE49-F238E27FC236}">
                  <a16:creationId xmlns:a16="http://schemas.microsoft.com/office/drawing/2014/main" id="{45FCE5A3-C6AF-46D9-D5CF-BC0CADB31B89}"/>
                </a:ext>
              </a:extLst>
            </p:cNvPr>
            <p:cNvSpPr/>
            <p:nvPr/>
          </p:nvSpPr>
          <p:spPr>
            <a:xfrm>
              <a:off x="6207011" y="346841"/>
              <a:ext cx="443830" cy="572813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D90610F-C716-0DFA-8F31-03651DF56437}"/>
                </a:ext>
              </a:extLst>
            </p:cNvPr>
            <p:cNvSpPr txBox="1"/>
            <p:nvPr/>
          </p:nvSpPr>
          <p:spPr>
            <a:xfrm>
              <a:off x="6650841" y="1475686"/>
              <a:ext cx="1290931" cy="3470447"/>
            </a:xfrm>
            <a:prstGeom prst="rect">
              <a:avLst/>
            </a:prstGeom>
            <a:noFill/>
          </p:spPr>
          <p:txBody>
            <a:bodyPr wrap="none" rtlCol="0">
              <a:spAutoFit/>
            </a:bodyPr>
            <a:lstStyle/>
            <a:p>
              <a:r>
                <a:rPr lang="en-US" dirty="0"/>
                <a:t>Need more </a:t>
              </a:r>
            </a:p>
            <a:p>
              <a:r>
                <a:rPr lang="en-US" dirty="0"/>
                <a:t>technical </a:t>
              </a:r>
            </a:p>
            <a:p>
              <a:r>
                <a:rPr lang="en-US" dirty="0"/>
                <a:t>details</a:t>
              </a:r>
            </a:p>
          </p:txBody>
        </p:sp>
      </p:grpSp>
    </p:spTree>
    <p:extLst>
      <p:ext uri="{BB962C8B-B14F-4D97-AF65-F5344CB8AC3E}">
        <p14:creationId xmlns:p14="http://schemas.microsoft.com/office/powerpoint/2010/main" val="39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DF33A-A295-81E3-F3EA-9974A0FB6D0F}"/>
              </a:ext>
            </a:extLst>
          </p:cNvPr>
          <p:cNvSpPr>
            <a:spLocks noGrp="1"/>
          </p:cNvSpPr>
          <p:nvPr>
            <p:ph type="sldNum" sz="quarter" idx="12"/>
          </p:nvPr>
        </p:nvSpPr>
        <p:spPr/>
        <p:txBody>
          <a:bodyPr/>
          <a:lstStyle/>
          <a:p>
            <a:fld id="{FF5157AA-4A4D-2C48-B0F6-C526C028AE97}" type="slidenum">
              <a:rPr lang="en-US" smtClean="0"/>
              <a:t>32</a:t>
            </a:fld>
            <a:endParaRPr lang="en-US"/>
          </a:p>
        </p:txBody>
      </p:sp>
      <p:pic>
        <p:nvPicPr>
          <p:cNvPr id="4" name="Picture 3" descr="A screenshot of a computer program&#10;&#10;Description automatically generated">
            <a:extLst>
              <a:ext uri="{FF2B5EF4-FFF2-40B4-BE49-F238E27FC236}">
                <a16:creationId xmlns:a16="http://schemas.microsoft.com/office/drawing/2014/main" id="{8CC1B94F-7ADC-FE0E-9077-92030502F3AC}"/>
              </a:ext>
            </a:extLst>
          </p:cNvPr>
          <p:cNvPicPr>
            <a:picLocks noChangeAspect="1"/>
          </p:cNvPicPr>
          <p:nvPr/>
        </p:nvPicPr>
        <p:blipFill>
          <a:blip r:embed="rId2"/>
          <a:stretch>
            <a:fillRect/>
          </a:stretch>
        </p:blipFill>
        <p:spPr>
          <a:xfrm>
            <a:off x="620111" y="604552"/>
            <a:ext cx="6480343" cy="3988470"/>
          </a:xfrm>
          <a:prstGeom prst="rect">
            <a:avLst/>
          </a:prstGeom>
        </p:spPr>
      </p:pic>
      <p:sp>
        <p:nvSpPr>
          <p:cNvPr id="5" name="Rounded Rectangle 4">
            <a:extLst>
              <a:ext uri="{FF2B5EF4-FFF2-40B4-BE49-F238E27FC236}">
                <a16:creationId xmlns:a16="http://schemas.microsoft.com/office/drawing/2014/main" id="{1772E3C4-971E-109B-8B08-0871D935D9F6}"/>
              </a:ext>
            </a:extLst>
          </p:cNvPr>
          <p:cNvSpPr/>
          <p:nvPr/>
        </p:nvSpPr>
        <p:spPr>
          <a:xfrm>
            <a:off x="1345326" y="2372815"/>
            <a:ext cx="4981901" cy="622633"/>
          </a:xfrm>
          <a:prstGeom prst="roundRect">
            <a:avLst/>
          </a:prstGeom>
          <a:no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descr="A close-up of a text&#10;&#10;Description automatically generated">
            <a:extLst>
              <a:ext uri="{FF2B5EF4-FFF2-40B4-BE49-F238E27FC236}">
                <a16:creationId xmlns:a16="http://schemas.microsoft.com/office/drawing/2014/main" id="{2A02B950-AF13-C358-9CDE-B78148FB88D7}"/>
              </a:ext>
            </a:extLst>
          </p:cNvPr>
          <p:cNvPicPr>
            <a:picLocks noChangeAspect="1"/>
          </p:cNvPicPr>
          <p:nvPr/>
        </p:nvPicPr>
        <p:blipFill>
          <a:blip r:embed="rId3"/>
          <a:stretch>
            <a:fillRect/>
          </a:stretch>
        </p:blipFill>
        <p:spPr>
          <a:xfrm>
            <a:off x="1387815" y="4593022"/>
            <a:ext cx="5608569" cy="1763328"/>
          </a:xfrm>
          <a:prstGeom prst="rect">
            <a:avLst/>
          </a:prstGeom>
        </p:spPr>
      </p:pic>
    </p:spTree>
    <p:extLst>
      <p:ext uri="{BB962C8B-B14F-4D97-AF65-F5344CB8AC3E}">
        <p14:creationId xmlns:p14="http://schemas.microsoft.com/office/powerpoint/2010/main" val="38319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CC2D5-492B-C290-A6EE-6828144915E1}"/>
              </a:ext>
            </a:extLst>
          </p:cNvPr>
          <p:cNvSpPr>
            <a:spLocks noGrp="1"/>
          </p:cNvSpPr>
          <p:nvPr>
            <p:ph type="title"/>
          </p:nvPr>
        </p:nvSpPr>
        <p:spPr/>
        <p:txBody>
          <a:bodyPr/>
          <a:lstStyle/>
          <a:p>
            <a:r>
              <a:rPr lang="en-US" dirty="0"/>
              <a:t>And so on…</a:t>
            </a:r>
          </a:p>
        </p:txBody>
      </p:sp>
      <p:sp>
        <p:nvSpPr>
          <p:cNvPr id="4" name="Content Placeholder 3">
            <a:extLst>
              <a:ext uri="{FF2B5EF4-FFF2-40B4-BE49-F238E27FC236}">
                <a16:creationId xmlns:a16="http://schemas.microsoft.com/office/drawing/2014/main" id="{94590327-AB5E-9C71-EC58-AEBCEC6522E1}"/>
              </a:ext>
            </a:extLst>
          </p:cNvPr>
          <p:cNvSpPr>
            <a:spLocks noGrp="1"/>
          </p:cNvSpPr>
          <p:nvPr>
            <p:ph idx="1"/>
          </p:nvPr>
        </p:nvSpPr>
        <p:spPr/>
        <p:txBody>
          <a:bodyPr/>
          <a:lstStyle/>
          <a:p>
            <a:r>
              <a:rPr lang="en-US" dirty="0"/>
              <a:t>You can add a few examples in the input</a:t>
            </a:r>
          </a:p>
          <a:p>
            <a:r>
              <a:rPr lang="en-US" dirty="0"/>
              <a:t>You can ask for structured output such as an HTML page</a:t>
            </a:r>
          </a:p>
        </p:txBody>
      </p:sp>
      <p:sp>
        <p:nvSpPr>
          <p:cNvPr id="2" name="Slide Number Placeholder 1">
            <a:extLst>
              <a:ext uri="{FF2B5EF4-FFF2-40B4-BE49-F238E27FC236}">
                <a16:creationId xmlns:a16="http://schemas.microsoft.com/office/drawing/2014/main" id="{3E63D0F7-C43C-A93F-D4ED-065F8B25E4A9}"/>
              </a:ext>
            </a:extLst>
          </p:cNvPr>
          <p:cNvSpPr>
            <a:spLocks noGrp="1"/>
          </p:cNvSpPr>
          <p:nvPr>
            <p:ph type="sldNum" sz="quarter" idx="12"/>
          </p:nvPr>
        </p:nvSpPr>
        <p:spPr/>
        <p:txBody>
          <a:bodyPr/>
          <a:lstStyle/>
          <a:p>
            <a:fld id="{FF5157AA-4A4D-2C48-B0F6-C526C028AE97}" type="slidenum">
              <a:rPr lang="en-US" smtClean="0"/>
              <a:t>33</a:t>
            </a:fld>
            <a:endParaRPr lang="en-US"/>
          </a:p>
        </p:txBody>
      </p:sp>
    </p:spTree>
    <p:extLst>
      <p:ext uri="{BB962C8B-B14F-4D97-AF65-F5344CB8AC3E}">
        <p14:creationId xmlns:p14="http://schemas.microsoft.com/office/powerpoint/2010/main" val="2817110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59D8F-7838-DB60-6BCA-788E24626582}"/>
              </a:ext>
            </a:extLst>
          </p:cNvPr>
          <p:cNvSpPr>
            <a:spLocks noGrp="1"/>
          </p:cNvSpPr>
          <p:nvPr>
            <p:ph type="title"/>
          </p:nvPr>
        </p:nvSpPr>
        <p:spPr/>
        <p:txBody>
          <a:bodyPr/>
          <a:lstStyle/>
          <a:p>
            <a:r>
              <a:rPr lang="en-US" dirty="0"/>
              <a:t>Applications</a:t>
            </a:r>
          </a:p>
        </p:txBody>
      </p:sp>
      <p:sp>
        <p:nvSpPr>
          <p:cNvPr id="6" name="Text Placeholder 5">
            <a:extLst>
              <a:ext uri="{FF2B5EF4-FFF2-40B4-BE49-F238E27FC236}">
                <a16:creationId xmlns:a16="http://schemas.microsoft.com/office/drawing/2014/main" id="{26B188D3-7001-14DE-AA97-860357EDB9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4A39CA-C325-136B-0433-61590F1F6C93}"/>
              </a:ext>
            </a:extLst>
          </p:cNvPr>
          <p:cNvSpPr>
            <a:spLocks noGrp="1"/>
          </p:cNvSpPr>
          <p:nvPr>
            <p:ph type="sldNum" sz="quarter" idx="12"/>
          </p:nvPr>
        </p:nvSpPr>
        <p:spPr/>
        <p:txBody>
          <a:bodyPr/>
          <a:lstStyle/>
          <a:p>
            <a:fld id="{FF5157AA-4A4D-2C48-B0F6-C526C028AE97}" type="slidenum">
              <a:rPr lang="en-US" smtClean="0"/>
              <a:t>34</a:t>
            </a:fld>
            <a:endParaRPr lang="en-US"/>
          </a:p>
        </p:txBody>
      </p:sp>
    </p:spTree>
    <p:extLst>
      <p:ext uri="{BB962C8B-B14F-4D97-AF65-F5344CB8AC3E}">
        <p14:creationId xmlns:p14="http://schemas.microsoft.com/office/powerpoint/2010/main" val="1237211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9F3A24-30AB-897F-4256-8CCBFEEAFE53}"/>
              </a:ext>
            </a:extLst>
          </p:cNvPr>
          <p:cNvSpPr>
            <a:spLocks noGrp="1"/>
          </p:cNvSpPr>
          <p:nvPr>
            <p:ph type="title"/>
          </p:nvPr>
        </p:nvSpPr>
        <p:spPr/>
        <p:txBody>
          <a:bodyPr/>
          <a:lstStyle/>
          <a:p>
            <a:r>
              <a:rPr lang="en-US" dirty="0"/>
              <a:t>Summarization</a:t>
            </a:r>
          </a:p>
        </p:txBody>
      </p:sp>
      <p:sp>
        <p:nvSpPr>
          <p:cNvPr id="4" name="Slide Number Placeholder 3">
            <a:extLst>
              <a:ext uri="{FF2B5EF4-FFF2-40B4-BE49-F238E27FC236}">
                <a16:creationId xmlns:a16="http://schemas.microsoft.com/office/drawing/2014/main" id="{7AADE3CE-A3DD-D4E6-1DCB-C1BEF6869039}"/>
              </a:ext>
            </a:extLst>
          </p:cNvPr>
          <p:cNvSpPr>
            <a:spLocks noGrp="1"/>
          </p:cNvSpPr>
          <p:nvPr>
            <p:ph type="sldNum" sz="quarter" idx="12"/>
          </p:nvPr>
        </p:nvSpPr>
        <p:spPr/>
        <p:txBody>
          <a:bodyPr/>
          <a:lstStyle/>
          <a:p>
            <a:fld id="{FF5157AA-4A4D-2C48-B0F6-C526C028AE97}" type="slidenum">
              <a:rPr lang="en-US" smtClean="0"/>
              <a:t>35</a:t>
            </a:fld>
            <a:endParaRPr lang="en-US"/>
          </a:p>
        </p:txBody>
      </p:sp>
      <p:pic>
        <p:nvPicPr>
          <p:cNvPr id="9" name="Picture 8" descr="A screenshot of a computer program&#10;&#10;Description automatically generated">
            <a:extLst>
              <a:ext uri="{FF2B5EF4-FFF2-40B4-BE49-F238E27FC236}">
                <a16:creationId xmlns:a16="http://schemas.microsoft.com/office/drawing/2014/main" id="{896D2C9C-639A-1C49-74A4-A00FB172A062}"/>
              </a:ext>
            </a:extLst>
          </p:cNvPr>
          <p:cNvPicPr>
            <a:picLocks noChangeAspect="1"/>
          </p:cNvPicPr>
          <p:nvPr/>
        </p:nvPicPr>
        <p:blipFill>
          <a:blip r:embed="rId2"/>
          <a:stretch>
            <a:fillRect/>
          </a:stretch>
        </p:blipFill>
        <p:spPr>
          <a:xfrm>
            <a:off x="1388067" y="1721665"/>
            <a:ext cx="6128935" cy="3134114"/>
          </a:xfrm>
          <a:prstGeom prst="rect">
            <a:avLst/>
          </a:prstGeom>
        </p:spPr>
      </p:pic>
    </p:spTree>
    <p:extLst>
      <p:ext uri="{BB962C8B-B14F-4D97-AF65-F5344CB8AC3E}">
        <p14:creationId xmlns:p14="http://schemas.microsoft.com/office/powerpoint/2010/main" val="198993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C2D7-B1B1-EEBB-D3FF-1FE23A6B9EC3}"/>
              </a:ext>
            </a:extLst>
          </p:cNvPr>
          <p:cNvSpPr>
            <a:spLocks noGrp="1"/>
          </p:cNvSpPr>
          <p:nvPr>
            <p:ph type="title"/>
          </p:nvPr>
        </p:nvSpPr>
        <p:spPr/>
        <p:txBody>
          <a:bodyPr/>
          <a:lstStyle/>
          <a:p>
            <a:r>
              <a:rPr lang="en-US" dirty="0"/>
              <a:t>Sentiment classification</a:t>
            </a:r>
          </a:p>
        </p:txBody>
      </p:sp>
      <p:sp>
        <p:nvSpPr>
          <p:cNvPr id="3" name="Slide Number Placeholder 2">
            <a:extLst>
              <a:ext uri="{FF2B5EF4-FFF2-40B4-BE49-F238E27FC236}">
                <a16:creationId xmlns:a16="http://schemas.microsoft.com/office/drawing/2014/main" id="{36D665B3-B361-5A47-65B7-4D9DF61DCA1C}"/>
              </a:ext>
            </a:extLst>
          </p:cNvPr>
          <p:cNvSpPr>
            <a:spLocks noGrp="1"/>
          </p:cNvSpPr>
          <p:nvPr>
            <p:ph type="sldNum" sz="quarter" idx="12"/>
          </p:nvPr>
        </p:nvSpPr>
        <p:spPr/>
        <p:txBody>
          <a:bodyPr/>
          <a:lstStyle/>
          <a:p>
            <a:fld id="{FF5157AA-4A4D-2C48-B0F6-C526C028AE97}" type="slidenum">
              <a:rPr lang="en-US" smtClean="0"/>
              <a:t>36</a:t>
            </a:fld>
            <a:endParaRPr lang="en-US"/>
          </a:p>
        </p:txBody>
      </p:sp>
      <p:pic>
        <p:nvPicPr>
          <p:cNvPr id="5" name="Picture 4" descr="A screenshot of a computer&#10;&#10;Description automatically generated">
            <a:extLst>
              <a:ext uri="{FF2B5EF4-FFF2-40B4-BE49-F238E27FC236}">
                <a16:creationId xmlns:a16="http://schemas.microsoft.com/office/drawing/2014/main" id="{FE702976-BDE7-C2F0-BC13-D2D613337EFB}"/>
              </a:ext>
            </a:extLst>
          </p:cNvPr>
          <p:cNvPicPr>
            <a:picLocks noChangeAspect="1"/>
          </p:cNvPicPr>
          <p:nvPr/>
        </p:nvPicPr>
        <p:blipFill>
          <a:blip r:embed="rId2"/>
          <a:stretch>
            <a:fillRect/>
          </a:stretch>
        </p:blipFill>
        <p:spPr>
          <a:xfrm>
            <a:off x="1479331" y="1565498"/>
            <a:ext cx="6185338" cy="4058253"/>
          </a:xfrm>
          <a:prstGeom prst="rect">
            <a:avLst/>
          </a:prstGeom>
        </p:spPr>
      </p:pic>
    </p:spTree>
    <p:extLst>
      <p:ext uri="{BB962C8B-B14F-4D97-AF65-F5344CB8AC3E}">
        <p14:creationId xmlns:p14="http://schemas.microsoft.com/office/powerpoint/2010/main" val="1092730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EE9D-63D5-7D33-9AAC-9332712CD847}"/>
              </a:ext>
            </a:extLst>
          </p:cNvPr>
          <p:cNvSpPr>
            <a:spLocks noGrp="1"/>
          </p:cNvSpPr>
          <p:nvPr>
            <p:ph type="title"/>
          </p:nvPr>
        </p:nvSpPr>
        <p:spPr/>
        <p:txBody>
          <a:bodyPr/>
          <a:lstStyle/>
          <a:p>
            <a:r>
              <a:rPr lang="en-US" dirty="0"/>
              <a:t>Sentiment classification</a:t>
            </a:r>
          </a:p>
        </p:txBody>
      </p:sp>
      <p:sp>
        <p:nvSpPr>
          <p:cNvPr id="3" name="Slide Number Placeholder 2">
            <a:extLst>
              <a:ext uri="{FF2B5EF4-FFF2-40B4-BE49-F238E27FC236}">
                <a16:creationId xmlns:a16="http://schemas.microsoft.com/office/drawing/2014/main" id="{58391CB6-B94B-FF1D-7903-A9AE5F6A8D29}"/>
              </a:ext>
            </a:extLst>
          </p:cNvPr>
          <p:cNvSpPr>
            <a:spLocks noGrp="1"/>
          </p:cNvSpPr>
          <p:nvPr>
            <p:ph type="sldNum" sz="quarter" idx="12"/>
          </p:nvPr>
        </p:nvSpPr>
        <p:spPr/>
        <p:txBody>
          <a:bodyPr/>
          <a:lstStyle/>
          <a:p>
            <a:fld id="{FF5157AA-4A4D-2C48-B0F6-C526C028AE97}" type="slidenum">
              <a:rPr lang="en-US" smtClean="0"/>
              <a:t>37</a:t>
            </a:fld>
            <a:endParaRPr lang="en-US"/>
          </a:p>
        </p:txBody>
      </p:sp>
      <p:pic>
        <p:nvPicPr>
          <p:cNvPr id="6" name="Picture 5" descr="A screenshot of a computer code&#10;&#10;Description automatically generated">
            <a:extLst>
              <a:ext uri="{FF2B5EF4-FFF2-40B4-BE49-F238E27FC236}">
                <a16:creationId xmlns:a16="http://schemas.microsoft.com/office/drawing/2014/main" id="{55226973-411F-8FFE-86C9-93A61FAD3C4C}"/>
              </a:ext>
            </a:extLst>
          </p:cNvPr>
          <p:cNvPicPr>
            <a:picLocks noChangeAspect="1"/>
          </p:cNvPicPr>
          <p:nvPr/>
        </p:nvPicPr>
        <p:blipFill>
          <a:blip r:embed="rId2"/>
          <a:stretch>
            <a:fillRect/>
          </a:stretch>
        </p:blipFill>
        <p:spPr>
          <a:xfrm>
            <a:off x="1201479" y="1666532"/>
            <a:ext cx="6741042" cy="2520230"/>
          </a:xfrm>
          <a:prstGeom prst="rect">
            <a:avLst/>
          </a:prstGeom>
        </p:spPr>
      </p:pic>
    </p:spTree>
    <p:extLst>
      <p:ext uri="{BB962C8B-B14F-4D97-AF65-F5344CB8AC3E}">
        <p14:creationId xmlns:p14="http://schemas.microsoft.com/office/powerpoint/2010/main" val="263617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01DF-9EEA-86DE-683A-6C79A92F0450}"/>
              </a:ext>
            </a:extLst>
          </p:cNvPr>
          <p:cNvSpPr>
            <a:spLocks noGrp="1"/>
          </p:cNvSpPr>
          <p:nvPr>
            <p:ph type="title"/>
          </p:nvPr>
        </p:nvSpPr>
        <p:spPr/>
        <p:txBody>
          <a:bodyPr/>
          <a:lstStyle/>
          <a:p>
            <a:r>
              <a:rPr lang="en-US" dirty="0"/>
              <a:t>Information extraction</a:t>
            </a:r>
          </a:p>
        </p:txBody>
      </p:sp>
      <p:sp>
        <p:nvSpPr>
          <p:cNvPr id="3" name="Slide Number Placeholder 2">
            <a:extLst>
              <a:ext uri="{FF2B5EF4-FFF2-40B4-BE49-F238E27FC236}">
                <a16:creationId xmlns:a16="http://schemas.microsoft.com/office/drawing/2014/main" id="{BB054121-64B0-E62D-1774-45151B789CB3}"/>
              </a:ext>
            </a:extLst>
          </p:cNvPr>
          <p:cNvSpPr>
            <a:spLocks noGrp="1"/>
          </p:cNvSpPr>
          <p:nvPr>
            <p:ph type="sldNum" sz="quarter" idx="12"/>
          </p:nvPr>
        </p:nvSpPr>
        <p:spPr/>
        <p:txBody>
          <a:bodyPr/>
          <a:lstStyle/>
          <a:p>
            <a:fld id="{FF5157AA-4A4D-2C48-B0F6-C526C028AE97}" type="slidenum">
              <a:rPr lang="en-US" smtClean="0"/>
              <a:t>38</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56B0460B-C87D-84FD-FC5E-C0677921FAB0}"/>
              </a:ext>
            </a:extLst>
          </p:cNvPr>
          <p:cNvPicPr>
            <a:picLocks noChangeAspect="1"/>
          </p:cNvPicPr>
          <p:nvPr/>
        </p:nvPicPr>
        <p:blipFill>
          <a:blip r:embed="rId2"/>
          <a:stretch>
            <a:fillRect/>
          </a:stretch>
        </p:blipFill>
        <p:spPr>
          <a:xfrm>
            <a:off x="1358859" y="1395228"/>
            <a:ext cx="6426281" cy="4067543"/>
          </a:xfrm>
          <a:prstGeom prst="rect">
            <a:avLst/>
          </a:prstGeom>
        </p:spPr>
      </p:pic>
    </p:spTree>
    <p:extLst>
      <p:ext uri="{BB962C8B-B14F-4D97-AF65-F5344CB8AC3E}">
        <p14:creationId xmlns:p14="http://schemas.microsoft.com/office/powerpoint/2010/main" val="3181792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5171-7D3E-3F69-083C-FCD1E0A6D567}"/>
              </a:ext>
            </a:extLst>
          </p:cNvPr>
          <p:cNvSpPr>
            <a:spLocks noGrp="1"/>
          </p:cNvSpPr>
          <p:nvPr>
            <p:ph type="title"/>
          </p:nvPr>
        </p:nvSpPr>
        <p:spPr/>
        <p:txBody>
          <a:bodyPr/>
          <a:lstStyle/>
          <a:p>
            <a:r>
              <a:rPr lang="en-US" dirty="0"/>
              <a:t>Combining multiple tasks</a:t>
            </a:r>
          </a:p>
        </p:txBody>
      </p:sp>
      <p:sp>
        <p:nvSpPr>
          <p:cNvPr id="3" name="Slide Number Placeholder 2">
            <a:extLst>
              <a:ext uri="{FF2B5EF4-FFF2-40B4-BE49-F238E27FC236}">
                <a16:creationId xmlns:a16="http://schemas.microsoft.com/office/drawing/2014/main" id="{B359CDCB-5F84-069B-9428-8021F777EBA9}"/>
              </a:ext>
            </a:extLst>
          </p:cNvPr>
          <p:cNvSpPr>
            <a:spLocks noGrp="1"/>
          </p:cNvSpPr>
          <p:nvPr>
            <p:ph type="sldNum" sz="quarter" idx="12"/>
          </p:nvPr>
        </p:nvSpPr>
        <p:spPr/>
        <p:txBody>
          <a:bodyPr/>
          <a:lstStyle/>
          <a:p>
            <a:fld id="{FF5157AA-4A4D-2C48-B0F6-C526C028AE97}" type="slidenum">
              <a:rPr lang="en-US" smtClean="0"/>
              <a:t>39</a:t>
            </a:fld>
            <a:endParaRPr lang="en-US"/>
          </a:p>
        </p:txBody>
      </p:sp>
      <p:pic>
        <p:nvPicPr>
          <p:cNvPr id="5" name="Picture 4" descr="A screenshot of a computer&#10;&#10;Description automatically generated">
            <a:extLst>
              <a:ext uri="{FF2B5EF4-FFF2-40B4-BE49-F238E27FC236}">
                <a16:creationId xmlns:a16="http://schemas.microsoft.com/office/drawing/2014/main" id="{395178FB-44C4-859A-5047-9994CEF1A2C7}"/>
              </a:ext>
            </a:extLst>
          </p:cNvPr>
          <p:cNvPicPr>
            <a:picLocks noChangeAspect="1"/>
          </p:cNvPicPr>
          <p:nvPr/>
        </p:nvPicPr>
        <p:blipFill>
          <a:blip r:embed="rId2"/>
          <a:stretch>
            <a:fillRect/>
          </a:stretch>
        </p:blipFill>
        <p:spPr>
          <a:xfrm>
            <a:off x="1709869" y="1456341"/>
            <a:ext cx="5724261" cy="4418842"/>
          </a:xfrm>
          <a:prstGeom prst="rect">
            <a:avLst/>
          </a:prstGeom>
        </p:spPr>
      </p:pic>
    </p:spTree>
    <p:extLst>
      <p:ext uri="{BB962C8B-B14F-4D97-AF65-F5344CB8AC3E}">
        <p14:creationId xmlns:p14="http://schemas.microsoft.com/office/powerpoint/2010/main" val="123553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54602-0D88-EAFE-B9F7-1CD5750CDB76}"/>
              </a:ext>
            </a:extLst>
          </p:cNvPr>
          <p:cNvSpPr>
            <a:spLocks noGrp="1"/>
          </p:cNvSpPr>
          <p:nvPr>
            <p:ph type="sldNum" sz="quarter" idx="12"/>
          </p:nvPr>
        </p:nvSpPr>
        <p:spPr/>
        <p:txBody>
          <a:bodyPr/>
          <a:lstStyle/>
          <a:p>
            <a:fld id="{FF5157AA-4A4D-2C48-B0F6-C526C028AE97}" type="slidenum">
              <a:rPr lang="en-US" smtClean="0"/>
              <a:t>4</a:t>
            </a:fld>
            <a:endParaRPr lang="en-US"/>
          </a:p>
        </p:txBody>
      </p:sp>
      <p:pic>
        <p:nvPicPr>
          <p:cNvPr id="6" name="Picture 5" descr="A screenshot of a computer&#10;&#10;Description automatically generated">
            <a:extLst>
              <a:ext uri="{FF2B5EF4-FFF2-40B4-BE49-F238E27FC236}">
                <a16:creationId xmlns:a16="http://schemas.microsoft.com/office/drawing/2014/main" id="{7388DA20-7FC7-D78F-A924-9675A2494573}"/>
              </a:ext>
            </a:extLst>
          </p:cNvPr>
          <p:cNvPicPr>
            <a:picLocks noChangeAspect="1"/>
          </p:cNvPicPr>
          <p:nvPr/>
        </p:nvPicPr>
        <p:blipFill>
          <a:blip r:embed="rId2"/>
          <a:stretch>
            <a:fillRect/>
          </a:stretch>
        </p:blipFill>
        <p:spPr>
          <a:xfrm>
            <a:off x="685800" y="892557"/>
            <a:ext cx="7772400" cy="3914293"/>
          </a:xfrm>
          <a:prstGeom prst="rect">
            <a:avLst/>
          </a:prstGeom>
        </p:spPr>
      </p:pic>
    </p:spTree>
    <p:extLst>
      <p:ext uri="{BB962C8B-B14F-4D97-AF65-F5344CB8AC3E}">
        <p14:creationId xmlns:p14="http://schemas.microsoft.com/office/powerpoint/2010/main" val="380641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0D6E-4194-C2EB-67F0-0A4068FC0613}"/>
              </a:ext>
            </a:extLst>
          </p:cNvPr>
          <p:cNvSpPr>
            <a:spLocks noGrp="1"/>
          </p:cNvSpPr>
          <p:nvPr>
            <p:ph type="title"/>
          </p:nvPr>
        </p:nvSpPr>
        <p:spPr/>
        <p:txBody>
          <a:bodyPr/>
          <a:lstStyle/>
          <a:p>
            <a:r>
              <a:rPr lang="en-US" dirty="0"/>
              <a:t>Topic detection</a:t>
            </a:r>
          </a:p>
        </p:txBody>
      </p:sp>
      <p:sp>
        <p:nvSpPr>
          <p:cNvPr id="3" name="Slide Number Placeholder 2">
            <a:extLst>
              <a:ext uri="{FF2B5EF4-FFF2-40B4-BE49-F238E27FC236}">
                <a16:creationId xmlns:a16="http://schemas.microsoft.com/office/drawing/2014/main" id="{53D64BC0-8568-7924-98AE-C20B9FB6680C}"/>
              </a:ext>
            </a:extLst>
          </p:cNvPr>
          <p:cNvSpPr>
            <a:spLocks noGrp="1"/>
          </p:cNvSpPr>
          <p:nvPr>
            <p:ph type="sldNum" sz="quarter" idx="12"/>
          </p:nvPr>
        </p:nvSpPr>
        <p:spPr/>
        <p:txBody>
          <a:bodyPr/>
          <a:lstStyle/>
          <a:p>
            <a:fld id="{FF5157AA-4A4D-2C48-B0F6-C526C028AE97}" type="slidenum">
              <a:rPr lang="en-US" smtClean="0"/>
              <a:t>40</a:t>
            </a:fld>
            <a:endParaRPr lang="en-US"/>
          </a:p>
        </p:txBody>
      </p:sp>
      <p:pic>
        <p:nvPicPr>
          <p:cNvPr id="5" name="Picture 4" descr="A screenshot of a computer screen&#10;&#10;Description automatically generated">
            <a:extLst>
              <a:ext uri="{FF2B5EF4-FFF2-40B4-BE49-F238E27FC236}">
                <a16:creationId xmlns:a16="http://schemas.microsoft.com/office/drawing/2014/main" id="{26A5E7F5-2056-2E39-2F14-5B1E41A3EEF0}"/>
              </a:ext>
            </a:extLst>
          </p:cNvPr>
          <p:cNvPicPr>
            <a:picLocks noChangeAspect="1"/>
          </p:cNvPicPr>
          <p:nvPr/>
        </p:nvPicPr>
        <p:blipFill>
          <a:blip r:embed="rId2"/>
          <a:stretch>
            <a:fillRect/>
          </a:stretch>
        </p:blipFill>
        <p:spPr>
          <a:xfrm>
            <a:off x="1483946" y="1429408"/>
            <a:ext cx="6136054" cy="5013434"/>
          </a:xfrm>
          <a:prstGeom prst="rect">
            <a:avLst/>
          </a:prstGeom>
        </p:spPr>
      </p:pic>
    </p:spTree>
    <p:extLst>
      <p:ext uri="{BB962C8B-B14F-4D97-AF65-F5344CB8AC3E}">
        <p14:creationId xmlns:p14="http://schemas.microsoft.com/office/powerpoint/2010/main" val="3532874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F277-7112-FECD-B566-DE771595BF15}"/>
              </a:ext>
            </a:extLst>
          </p:cNvPr>
          <p:cNvSpPr>
            <a:spLocks noGrp="1"/>
          </p:cNvSpPr>
          <p:nvPr>
            <p:ph type="title"/>
          </p:nvPr>
        </p:nvSpPr>
        <p:spPr/>
        <p:txBody>
          <a:bodyPr/>
          <a:lstStyle/>
          <a:p>
            <a:r>
              <a:rPr lang="en-US" dirty="0"/>
              <a:t>Topic detection</a:t>
            </a:r>
          </a:p>
        </p:txBody>
      </p:sp>
      <p:sp>
        <p:nvSpPr>
          <p:cNvPr id="3" name="Slide Number Placeholder 2">
            <a:extLst>
              <a:ext uri="{FF2B5EF4-FFF2-40B4-BE49-F238E27FC236}">
                <a16:creationId xmlns:a16="http://schemas.microsoft.com/office/drawing/2014/main" id="{51033214-49A1-F30A-CA59-3A75AC66B5C1}"/>
              </a:ext>
            </a:extLst>
          </p:cNvPr>
          <p:cNvSpPr>
            <a:spLocks noGrp="1"/>
          </p:cNvSpPr>
          <p:nvPr>
            <p:ph type="sldNum" sz="quarter" idx="12"/>
          </p:nvPr>
        </p:nvSpPr>
        <p:spPr/>
        <p:txBody>
          <a:bodyPr/>
          <a:lstStyle/>
          <a:p>
            <a:fld id="{FF5157AA-4A4D-2C48-B0F6-C526C028AE97}" type="slidenum">
              <a:rPr lang="en-US" smtClean="0"/>
              <a:t>41</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B527506B-EF4F-7BE2-A334-AAE05327FCA4}"/>
              </a:ext>
            </a:extLst>
          </p:cNvPr>
          <p:cNvPicPr>
            <a:picLocks noChangeAspect="1"/>
          </p:cNvPicPr>
          <p:nvPr/>
        </p:nvPicPr>
        <p:blipFill>
          <a:blip r:embed="rId2"/>
          <a:stretch>
            <a:fillRect/>
          </a:stretch>
        </p:blipFill>
        <p:spPr>
          <a:xfrm>
            <a:off x="1048407" y="1485643"/>
            <a:ext cx="7047186" cy="3157454"/>
          </a:xfrm>
          <a:prstGeom prst="rect">
            <a:avLst/>
          </a:prstGeom>
        </p:spPr>
      </p:pic>
    </p:spTree>
    <p:extLst>
      <p:ext uri="{BB962C8B-B14F-4D97-AF65-F5344CB8AC3E}">
        <p14:creationId xmlns:p14="http://schemas.microsoft.com/office/powerpoint/2010/main" val="3856967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354-3F5D-63BE-09F0-BED6DD5B9EC9}"/>
              </a:ext>
            </a:extLst>
          </p:cNvPr>
          <p:cNvSpPr>
            <a:spLocks noGrp="1"/>
          </p:cNvSpPr>
          <p:nvPr>
            <p:ph type="title"/>
          </p:nvPr>
        </p:nvSpPr>
        <p:spPr/>
        <p:txBody>
          <a:bodyPr/>
          <a:lstStyle/>
          <a:p>
            <a:r>
              <a:rPr lang="en-US" dirty="0"/>
              <a:t>Machine translation</a:t>
            </a:r>
          </a:p>
        </p:txBody>
      </p:sp>
      <p:sp>
        <p:nvSpPr>
          <p:cNvPr id="3" name="Slide Number Placeholder 2">
            <a:extLst>
              <a:ext uri="{FF2B5EF4-FFF2-40B4-BE49-F238E27FC236}">
                <a16:creationId xmlns:a16="http://schemas.microsoft.com/office/drawing/2014/main" id="{76D6FCCC-0959-1A7D-B809-09BE01159C7B}"/>
              </a:ext>
            </a:extLst>
          </p:cNvPr>
          <p:cNvSpPr>
            <a:spLocks noGrp="1"/>
          </p:cNvSpPr>
          <p:nvPr>
            <p:ph type="sldNum" sz="quarter" idx="12"/>
          </p:nvPr>
        </p:nvSpPr>
        <p:spPr/>
        <p:txBody>
          <a:bodyPr/>
          <a:lstStyle/>
          <a:p>
            <a:fld id="{FF5157AA-4A4D-2C48-B0F6-C526C028AE97}" type="slidenum">
              <a:rPr lang="en-US" smtClean="0"/>
              <a:t>42</a:t>
            </a:fld>
            <a:endParaRPr lang="en-US"/>
          </a:p>
        </p:txBody>
      </p:sp>
      <p:pic>
        <p:nvPicPr>
          <p:cNvPr id="5" name="Picture 4" descr="A close-up of a white card&#10;&#10;Description automatically generated">
            <a:extLst>
              <a:ext uri="{FF2B5EF4-FFF2-40B4-BE49-F238E27FC236}">
                <a16:creationId xmlns:a16="http://schemas.microsoft.com/office/drawing/2014/main" id="{A401540A-52ED-E793-CFFA-8845139DD67B}"/>
              </a:ext>
            </a:extLst>
          </p:cNvPr>
          <p:cNvPicPr>
            <a:picLocks noChangeAspect="1"/>
          </p:cNvPicPr>
          <p:nvPr/>
        </p:nvPicPr>
        <p:blipFill>
          <a:blip r:embed="rId2"/>
          <a:stretch>
            <a:fillRect/>
          </a:stretch>
        </p:blipFill>
        <p:spPr>
          <a:xfrm>
            <a:off x="685800" y="1685609"/>
            <a:ext cx="7772400" cy="1945310"/>
          </a:xfrm>
          <a:prstGeom prst="rect">
            <a:avLst/>
          </a:prstGeom>
        </p:spPr>
      </p:pic>
    </p:spTree>
    <p:extLst>
      <p:ext uri="{BB962C8B-B14F-4D97-AF65-F5344CB8AC3E}">
        <p14:creationId xmlns:p14="http://schemas.microsoft.com/office/powerpoint/2010/main" val="1413784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35FF-E3DF-7224-C0BC-72CF669EA7DA}"/>
              </a:ext>
            </a:extLst>
          </p:cNvPr>
          <p:cNvSpPr>
            <a:spLocks noGrp="1"/>
          </p:cNvSpPr>
          <p:nvPr>
            <p:ph type="title"/>
          </p:nvPr>
        </p:nvSpPr>
        <p:spPr/>
        <p:txBody>
          <a:bodyPr/>
          <a:lstStyle/>
          <a:p>
            <a:r>
              <a:rPr lang="en-US" dirty="0"/>
              <a:t>Machine translation</a:t>
            </a:r>
          </a:p>
        </p:txBody>
      </p:sp>
      <p:sp>
        <p:nvSpPr>
          <p:cNvPr id="3" name="Slide Number Placeholder 2">
            <a:extLst>
              <a:ext uri="{FF2B5EF4-FFF2-40B4-BE49-F238E27FC236}">
                <a16:creationId xmlns:a16="http://schemas.microsoft.com/office/drawing/2014/main" id="{563CEE33-5C67-1C3D-32D5-1355FF6389C6}"/>
              </a:ext>
            </a:extLst>
          </p:cNvPr>
          <p:cNvSpPr>
            <a:spLocks noGrp="1"/>
          </p:cNvSpPr>
          <p:nvPr>
            <p:ph type="sldNum" sz="quarter" idx="12"/>
          </p:nvPr>
        </p:nvSpPr>
        <p:spPr/>
        <p:txBody>
          <a:bodyPr/>
          <a:lstStyle/>
          <a:p>
            <a:fld id="{FF5157AA-4A4D-2C48-B0F6-C526C028AE97}" type="slidenum">
              <a:rPr lang="en-US" smtClean="0"/>
              <a:t>43</a:t>
            </a:fld>
            <a:endParaRPr lang="en-US"/>
          </a:p>
        </p:txBody>
      </p:sp>
      <p:pic>
        <p:nvPicPr>
          <p:cNvPr id="5" name="Picture 4" descr="A screenshot of a computer program&#10;&#10;Description automatically generated">
            <a:extLst>
              <a:ext uri="{FF2B5EF4-FFF2-40B4-BE49-F238E27FC236}">
                <a16:creationId xmlns:a16="http://schemas.microsoft.com/office/drawing/2014/main" id="{A00C8DC9-72CC-93DD-2D8B-85284DC8EF88}"/>
              </a:ext>
            </a:extLst>
          </p:cNvPr>
          <p:cNvPicPr>
            <a:picLocks noChangeAspect="1"/>
          </p:cNvPicPr>
          <p:nvPr/>
        </p:nvPicPr>
        <p:blipFill>
          <a:blip r:embed="rId2"/>
          <a:stretch>
            <a:fillRect/>
          </a:stretch>
        </p:blipFill>
        <p:spPr>
          <a:xfrm>
            <a:off x="685800" y="1714478"/>
            <a:ext cx="7772400" cy="2646673"/>
          </a:xfrm>
          <a:prstGeom prst="rect">
            <a:avLst/>
          </a:prstGeom>
        </p:spPr>
      </p:pic>
    </p:spTree>
    <p:extLst>
      <p:ext uri="{BB962C8B-B14F-4D97-AF65-F5344CB8AC3E}">
        <p14:creationId xmlns:p14="http://schemas.microsoft.com/office/powerpoint/2010/main" val="57502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5211-1181-CA8B-2C83-8DC12E77BF9C}"/>
              </a:ext>
            </a:extLst>
          </p:cNvPr>
          <p:cNvSpPr>
            <a:spLocks noGrp="1"/>
          </p:cNvSpPr>
          <p:nvPr>
            <p:ph type="title"/>
          </p:nvPr>
        </p:nvSpPr>
        <p:spPr/>
        <p:txBody>
          <a:bodyPr>
            <a:normAutofit fontScale="90000"/>
          </a:bodyPr>
          <a:lstStyle/>
          <a:p>
            <a:r>
              <a:rPr lang="en-US" dirty="0"/>
              <a:t>Spell checking and grammar correction</a:t>
            </a:r>
          </a:p>
        </p:txBody>
      </p:sp>
      <p:sp>
        <p:nvSpPr>
          <p:cNvPr id="4" name="Slide Number Placeholder 3">
            <a:extLst>
              <a:ext uri="{FF2B5EF4-FFF2-40B4-BE49-F238E27FC236}">
                <a16:creationId xmlns:a16="http://schemas.microsoft.com/office/drawing/2014/main" id="{33FAF854-BB6A-B10B-6626-3BDF2FF9138C}"/>
              </a:ext>
            </a:extLst>
          </p:cNvPr>
          <p:cNvSpPr>
            <a:spLocks noGrp="1"/>
          </p:cNvSpPr>
          <p:nvPr>
            <p:ph type="sldNum" sz="quarter" idx="12"/>
          </p:nvPr>
        </p:nvSpPr>
        <p:spPr/>
        <p:txBody>
          <a:bodyPr/>
          <a:lstStyle/>
          <a:p>
            <a:fld id="{FF5157AA-4A4D-2C48-B0F6-C526C028AE97}" type="slidenum">
              <a:rPr lang="en-US" smtClean="0"/>
              <a:t>44</a:t>
            </a:fld>
            <a:endParaRPr lang="en-US"/>
          </a:p>
        </p:txBody>
      </p:sp>
      <p:pic>
        <p:nvPicPr>
          <p:cNvPr id="6" name="Picture 5" descr="A screenshot of a computer&#10;&#10;Description automatically generated">
            <a:extLst>
              <a:ext uri="{FF2B5EF4-FFF2-40B4-BE49-F238E27FC236}">
                <a16:creationId xmlns:a16="http://schemas.microsoft.com/office/drawing/2014/main" id="{3F3BDAEA-2A1B-F9B2-D4B6-5603E69D6D5E}"/>
              </a:ext>
            </a:extLst>
          </p:cNvPr>
          <p:cNvPicPr>
            <a:picLocks noChangeAspect="1"/>
          </p:cNvPicPr>
          <p:nvPr/>
        </p:nvPicPr>
        <p:blipFill>
          <a:blip r:embed="rId2"/>
          <a:stretch>
            <a:fillRect/>
          </a:stretch>
        </p:blipFill>
        <p:spPr>
          <a:xfrm>
            <a:off x="1238906" y="1354258"/>
            <a:ext cx="6666187" cy="4542046"/>
          </a:xfrm>
          <a:prstGeom prst="rect">
            <a:avLst/>
          </a:prstGeom>
        </p:spPr>
      </p:pic>
      <p:sp>
        <p:nvSpPr>
          <p:cNvPr id="7" name="TextBox 6">
            <a:extLst>
              <a:ext uri="{FF2B5EF4-FFF2-40B4-BE49-F238E27FC236}">
                <a16:creationId xmlns:a16="http://schemas.microsoft.com/office/drawing/2014/main" id="{52CBC4D5-B833-AFC2-7DB5-51BB18B69723}"/>
              </a:ext>
            </a:extLst>
          </p:cNvPr>
          <p:cNvSpPr txBox="1"/>
          <p:nvPr/>
        </p:nvSpPr>
        <p:spPr>
          <a:xfrm>
            <a:off x="2017986" y="5896304"/>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073314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D0AF-C06C-F194-DC7E-330BF075037C}"/>
              </a:ext>
            </a:extLst>
          </p:cNvPr>
          <p:cNvSpPr>
            <a:spLocks noGrp="1"/>
          </p:cNvSpPr>
          <p:nvPr>
            <p:ph type="title"/>
          </p:nvPr>
        </p:nvSpPr>
        <p:spPr/>
        <p:txBody>
          <a:bodyPr/>
          <a:lstStyle/>
          <a:p>
            <a:r>
              <a:rPr lang="en-US" dirty="0"/>
              <a:t>Other applications</a:t>
            </a:r>
          </a:p>
        </p:txBody>
      </p:sp>
      <p:sp>
        <p:nvSpPr>
          <p:cNvPr id="4" name="Content Placeholder 3">
            <a:extLst>
              <a:ext uri="{FF2B5EF4-FFF2-40B4-BE49-F238E27FC236}">
                <a16:creationId xmlns:a16="http://schemas.microsoft.com/office/drawing/2014/main" id="{03E47D52-7D92-355E-01E1-CBB72082FB7A}"/>
              </a:ext>
            </a:extLst>
          </p:cNvPr>
          <p:cNvSpPr>
            <a:spLocks noGrp="1"/>
          </p:cNvSpPr>
          <p:nvPr>
            <p:ph idx="1"/>
          </p:nvPr>
        </p:nvSpPr>
        <p:spPr/>
        <p:txBody>
          <a:bodyPr/>
          <a:lstStyle/>
          <a:p>
            <a:r>
              <a:rPr lang="en-US" dirty="0"/>
              <a:t>Chat bots</a:t>
            </a:r>
          </a:p>
          <a:p>
            <a:r>
              <a:rPr lang="en-US" dirty="0"/>
              <a:t>Write custom emails in response to reviews</a:t>
            </a:r>
          </a:p>
          <a:p>
            <a:r>
              <a:rPr lang="en-US" dirty="0"/>
              <a:t>Convert JSON to HTML</a:t>
            </a:r>
          </a:p>
          <a:p>
            <a:r>
              <a:rPr lang="en-US" dirty="0"/>
              <a:t>Language detection</a:t>
            </a:r>
          </a:p>
          <a:p>
            <a:r>
              <a:rPr lang="en-US" dirty="0"/>
              <a:t>Etc.</a:t>
            </a:r>
          </a:p>
        </p:txBody>
      </p:sp>
      <p:sp>
        <p:nvSpPr>
          <p:cNvPr id="3" name="Slide Number Placeholder 2">
            <a:extLst>
              <a:ext uri="{FF2B5EF4-FFF2-40B4-BE49-F238E27FC236}">
                <a16:creationId xmlns:a16="http://schemas.microsoft.com/office/drawing/2014/main" id="{D7454A4B-C554-D13D-A7A2-25E61AF2D036}"/>
              </a:ext>
            </a:extLst>
          </p:cNvPr>
          <p:cNvSpPr>
            <a:spLocks noGrp="1"/>
          </p:cNvSpPr>
          <p:nvPr>
            <p:ph type="sldNum" sz="quarter" idx="12"/>
          </p:nvPr>
        </p:nvSpPr>
        <p:spPr/>
        <p:txBody>
          <a:bodyPr/>
          <a:lstStyle/>
          <a:p>
            <a:fld id="{FF5157AA-4A4D-2C48-B0F6-C526C028AE97}" type="slidenum">
              <a:rPr lang="en-US" smtClean="0"/>
              <a:t>45</a:t>
            </a:fld>
            <a:endParaRPr lang="en-US"/>
          </a:p>
        </p:txBody>
      </p:sp>
    </p:spTree>
    <p:extLst>
      <p:ext uri="{BB962C8B-B14F-4D97-AF65-F5344CB8AC3E}">
        <p14:creationId xmlns:p14="http://schemas.microsoft.com/office/powerpoint/2010/main" val="2607636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78A119-56E1-BA83-947B-0215A579E3D0}"/>
              </a:ext>
            </a:extLst>
          </p:cNvPr>
          <p:cNvSpPr>
            <a:spLocks noGrp="1"/>
          </p:cNvSpPr>
          <p:nvPr>
            <p:ph type="title"/>
          </p:nvPr>
        </p:nvSpPr>
        <p:spPr/>
        <p:txBody>
          <a:bodyPr/>
          <a:lstStyle/>
          <a:p>
            <a:r>
              <a:rPr lang="en-US" dirty="0"/>
              <a:t>Temperature</a:t>
            </a:r>
          </a:p>
        </p:txBody>
      </p:sp>
      <p:sp>
        <p:nvSpPr>
          <p:cNvPr id="6" name="Text Placeholder 5">
            <a:extLst>
              <a:ext uri="{FF2B5EF4-FFF2-40B4-BE49-F238E27FC236}">
                <a16:creationId xmlns:a16="http://schemas.microsoft.com/office/drawing/2014/main" id="{BC0052DB-3362-1F8C-814A-74C1ECDA2B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68F4D3-B107-40E0-4081-0A3650DABBD5}"/>
              </a:ext>
            </a:extLst>
          </p:cNvPr>
          <p:cNvSpPr>
            <a:spLocks noGrp="1"/>
          </p:cNvSpPr>
          <p:nvPr>
            <p:ph type="sldNum" sz="quarter" idx="12"/>
          </p:nvPr>
        </p:nvSpPr>
        <p:spPr/>
        <p:txBody>
          <a:bodyPr/>
          <a:lstStyle/>
          <a:p>
            <a:fld id="{FF5157AA-4A4D-2C48-B0F6-C526C028AE97}" type="slidenum">
              <a:rPr lang="en-US" smtClean="0"/>
              <a:t>46</a:t>
            </a:fld>
            <a:endParaRPr lang="en-US"/>
          </a:p>
        </p:txBody>
      </p:sp>
    </p:spTree>
    <p:extLst>
      <p:ext uri="{BB962C8B-B14F-4D97-AF65-F5344CB8AC3E}">
        <p14:creationId xmlns:p14="http://schemas.microsoft.com/office/powerpoint/2010/main" val="2316798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C5F3EB-0954-F20E-0051-EF913A45E2F5}"/>
              </a:ext>
            </a:extLst>
          </p:cNvPr>
          <p:cNvSpPr>
            <a:spLocks noGrp="1"/>
          </p:cNvSpPr>
          <p:nvPr>
            <p:ph type="sldNum" sz="quarter" idx="12"/>
          </p:nvPr>
        </p:nvSpPr>
        <p:spPr/>
        <p:txBody>
          <a:bodyPr/>
          <a:lstStyle/>
          <a:p>
            <a:fld id="{FF5157AA-4A4D-2C48-B0F6-C526C028AE97}" type="slidenum">
              <a:rPr lang="en-US" smtClean="0"/>
              <a:t>47</a:t>
            </a:fld>
            <a:endParaRPr lang="en-US"/>
          </a:p>
        </p:txBody>
      </p:sp>
      <p:pic>
        <p:nvPicPr>
          <p:cNvPr id="6" name="Picture 5" descr="A screenshot of a computer&#10;&#10;Description automatically generated">
            <a:extLst>
              <a:ext uri="{FF2B5EF4-FFF2-40B4-BE49-F238E27FC236}">
                <a16:creationId xmlns:a16="http://schemas.microsoft.com/office/drawing/2014/main" id="{310BE061-5370-938C-2B96-85505B16CDBE}"/>
              </a:ext>
            </a:extLst>
          </p:cNvPr>
          <p:cNvPicPr>
            <a:picLocks noChangeAspect="1"/>
          </p:cNvPicPr>
          <p:nvPr/>
        </p:nvPicPr>
        <p:blipFill>
          <a:blip r:embed="rId2"/>
          <a:stretch>
            <a:fillRect/>
          </a:stretch>
        </p:blipFill>
        <p:spPr>
          <a:xfrm>
            <a:off x="685800" y="138430"/>
            <a:ext cx="7772400" cy="6217920"/>
          </a:xfrm>
          <a:prstGeom prst="rect">
            <a:avLst/>
          </a:prstGeom>
        </p:spPr>
      </p:pic>
    </p:spTree>
    <p:extLst>
      <p:ext uri="{BB962C8B-B14F-4D97-AF65-F5344CB8AC3E}">
        <p14:creationId xmlns:p14="http://schemas.microsoft.com/office/powerpoint/2010/main" val="1215152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12EA7-2F75-59FD-93EF-41CF62824BFA}"/>
              </a:ext>
            </a:extLst>
          </p:cNvPr>
          <p:cNvSpPr>
            <a:spLocks noGrp="1"/>
          </p:cNvSpPr>
          <p:nvPr>
            <p:ph type="title"/>
          </p:nvPr>
        </p:nvSpPr>
        <p:spPr>
          <a:xfrm>
            <a:off x="722313" y="4406901"/>
            <a:ext cx="7772400" cy="781788"/>
          </a:xfrm>
        </p:spPr>
        <p:txBody>
          <a:bodyPr>
            <a:noAutofit/>
          </a:bodyPr>
          <a:lstStyle/>
          <a:p>
            <a:r>
              <a:rPr lang="en-US" sz="2800" dirty="0"/>
              <a:t>Thinking step by step/CHAIN of thought</a:t>
            </a:r>
          </a:p>
        </p:txBody>
      </p:sp>
      <p:sp>
        <p:nvSpPr>
          <p:cNvPr id="2" name="Slide Number Placeholder 1">
            <a:extLst>
              <a:ext uri="{FF2B5EF4-FFF2-40B4-BE49-F238E27FC236}">
                <a16:creationId xmlns:a16="http://schemas.microsoft.com/office/drawing/2014/main" id="{AF6F0CA3-74F1-0440-E5BB-D83A9851E077}"/>
              </a:ext>
            </a:extLst>
          </p:cNvPr>
          <p:cNvSpPr>
            <a:spLocks noGrp="1"/>
          </p:cNvSpPr>
          <p:nvPr>
            <p:ph type="sldNum" sz="quarter" idx="12"/>
          </p:nvPr>
        </p:nvSpPr>
        <p:spPr/>
        <p:txBody>
          <a:bodyPr/>
          <a:lstStyle/>
          <a:p>
            <a:fld id="{FF5157AA-4A4D-2C48-B0F6-C526C028AE97}" type="slidenum">
              <a:rPr lang="en-US" smtClean="0"/>
              <a:t>48</a:t>
            </a:fld>
            <a:endParaRPr lang="en-US"/>
          </a:p>
        </p:txBody>
      </p:sp>
      <p:sp>
        <p:nvSpPr>
          <p:cNvPr id="8" name="TextBox 7">
            <a:extLst>
              <a:ext uri="{FF2B5EF4-FFF2-40B4-BE49-F238E27FC236}">
                <a16:creationId xmlns:a16="http://schemas.microsoft.com/office/drawing/2014/main" id="{77704AA9-9C36-3901-48F1-FF49FF23ECB8}"/>
              </a:ext>
            </a:extLst>
          </p:cNvPr>
          <p:cNvSpPr txBox="1"/>
          <p:nvPr/>
        </p:nvSpPr>
        <p:spPr>
          <a:xfrm>
            <a:off x="722312" y="5030328"/>
            <a:ext cx="7772400" cy="461665"/>
          </a:xfrm>
          <a:prstGeom prst="rect">
            <a:avLst/>
          </a:prstGeom>
          <a:noFill/>
        </p:spPr>
        <p:txBody>
          <a:bodyPr wrap="square">
            <a:spAutoFit/>
          </a:bodyPr>
          <a:lstStyle/>
          <a:p>
            <a:r>
              <a:rPr lang="en-US" sz="2400" dirty="0">
                <a:hlinkClick r:id="rId2"/>
              </a:rPr>
              <a:t>https://www.geeky-gadgets.com/how-to-write-ai-prompts/</a:t>
            </a:r>
            <a:r>
              <a:rPr lang="en-US" sz="2400" dirty="0"/>
              <a:t> </a:t>
            </a:r>
          </a:p>
        </p:txBody>
      </p:sp>
      <p:pic>
        <p:nvPicPr>
          <p:cNvPr id="10" name="Picture 9" descr="A group of cartoon turtles sitting on a roof&#10;&#10;Description automatically generated">
            <a:extLst>
              <a:ext uri="{FF2B5EF4-FFF2-40B4-BE49-F238E27FC236}">
                <a16:creationId xmlns:a16="http://schemas.microsoft.com/office/drawing/2014/main" id="{8101B87C-A786-3825-D3B2-E2D12A94719E}"/>
              </a:ext>
            </a:extLst>
          </p:cNvPr>
          <p:cNvPicPr>
            <a:picLocks noChangeAspect="1"/>
          </p:cNvPicPr>
          <p:nvPr/>
        </p:nvPicPr>
        <p:blipFill>
          <a:blip r:embed="rId3"/>
          <a:stretch>
            <a:fillRect/>
          </a:stretch>
        </p:blipFill>
        <p:spPr>
          <a:xfrm>
            <a:off x="814461" y="388579"/>
            <a:ext cx="6805539" cy="3828116"/>
          </a:xfrm>
          <a:prstGeom prst="rect">
            <a:avLst/>
          </a:prstGeom>
        </p:spPr>
      </p:pic>
    </p:spTree>
    <p:extLst>
      <p:ext uri="{BB962C8B-B14F-4D97-AF65-F5344CB8AC3E}">
        <p14:creationId xmlns:p14="http://schemas.microsoft.com/office/powerpoint/2010/main" val="2033477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9D1A8C-3E08-9747-9067-A4BB255F77DF}"/>
              </a:ext>
            </a:extLst>
          </p:cNvPr>
          <p:cNvSpPr>
            <a:spLocks noGrp="1"/>
          </p:cNvSpPr>
          <p:nvPr>
            <p:ph type="title"/>
          </p:nvPr>
        </p:nvSpPr>
        <p:spPr/>
        <p:txBody>
          <a:bodyPr/>
          <a:lstStyle/>
          <a:p>
            <a:r>
              <a:rPr lang="en-US" dirty="0"/>
              <a:t>Main idea</a:t>
            </a:r>
          </a:p>
        </p:txBody>
      </p:sp>
      <p:sp>
        <p:nvSpPr>
          <p:cNvPr id="4" name="Slide Number Placeholder 3">
            <a:extLst>
              <a:ext uri="{FF2B5EF4-FFF2-40B4-BE49-F238E27FC236}">
                <a16:creationId xmlns:a16="http://schemas.microsoft.com/office/drawing/2014/main" id="{7CA650D2-C34D-2F4F-BB00-D135B85529A5}"/>
              </a:ext>
            </a:extLst>
          </p:cNvPr>
          <p:cNvSpPr>
            <a:spLocks noGrp="1"/>
          </p:cNvSpPr>
          <p:nvPr>
            <p:ph type="sldNum" sz="quarter" idx="12"/>
          </p:nvPr>
        </p:nvSpPr>
        <p:spPr/>
        <p:txBody>
          <a:bodyPr/>
          <a:lstStyle/>
          <a:p>
            <a:fld id="{FF5157AA-4A4D-2C48-B0F6-C526C028AE97}" type="slidenum">
              <a:rPr lang="en-US" smtClean="0"/>
              <a:t>49</a:t>
            </a:fld>
            <a:endParaRPr lang="en-US"/>
          </a:p>
        </p:txBody>
      </p:sp>
      <p:pic>
        <p:nvPicPr>
          <p:cNvPr id="9" name="Picture 8">
            <a:extLst>
              <a:ext uri="{FF2B5EF4-FFF2-40B4-BE49-F238E27FC236}">
                <a16:creationId xmlns:a16="http://schemas.microsoft.com/office/drawing/2014/main" id="{993A99BE-8A45-B540-A43E-F22A0DEC11BF}"/>
              </a:ext>
            </a:extLst>
          </p:cNvPr>
          <p:cNvPicPr>
            <a:picLocks noChangeAspect="1"/>
          </p:cNvPicPr>
          <p:nvPr/>
        </p:nvPicPr>
        <p:blipFill>
          <a:blip r:embed="rId2"/>
          <a:stretch>
            <a:fillRect/>
          </a:stretch>
        </p:blipFill>
        <p:spPr>
          <a:xfrm>
            <a:off x="1211928" y="1750240"/>
            <a:ext cx="6720143" cy="3772019"/>
          </a:xfrm>
          <a:prstGeom prst="rect">
            <a:avLst/>
          </a:prstGeom>
        </p:spPr>
      </p:pic>
    </p:spTree>
    <p:extLst>
      <p:ext uri="{BB962C8B-B14F-4D97-AF65-F5344CB8AC3E}">
        <p14:creationId xmlns:p14="http://schemas.microsoft.com/office/powerpoint/2010/main" val="6419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8AD6A-FF9B-8D04-708B-346E40863865}"/>
              </a:ext>
            </a:extLst>
          </p:cNvPr>
          <p:cNvSpPr>
            <a:spLocks noGrp="1"/>
          </p:cNvSpPr>
          <p:nvPr>
            <p:ph type="title"/>
          </p:nvPr>
        </p:nvSpPr>
        <p:spPr/>
        <p:txBody>
          <a:bodyPr/>
          <a:lstStyle/>
          <a:p>
            <a:r>
              <a:rPr lang="en-US" dirty="0"/>
              <a:t>Key idea</a:t>
            </a:r>
          </a:p>
        </p:txBody>
      </p:sp>
      <p:sp>
        <p:nvSpPr>
          <p:cNvPr id="4" name="Content Placeholder 3">
            <a:extLst>
              <a:ext uri="{FF2B5EF4-FFF2-40B4-BE49-F238E27FC236}">
                <a16:creationId xmlns:a16="http://schemas.microsoft.com/office/drawing/2014/main" id="{5DF1F2C4-86E8-CB15-ACDE-6B48686B56A4}"/>
              </a:ext>
            </a:extLst>
          </p:cNvPr>
          <p:cNvSpPr>
            <a:spLocks noGrp="1"/>
          </p:cNvSpPr>
          <p:nvPr>
            <p:ph idx="1"/>
          </p:nvPr>
        </p:nvSpPr>
        <p:spPr/>
        <p:txBody>
          <a:bodyPr/>
          <a:lstStyle/>
          <a:p>
            <a:r>
              <a:rPr lang="en-US" dirty="0"/>
              <a:t>Be clear and specific!</a:t>
            </a:r>
          </a:p>
          <a:p>
            <a:pPr lvl="1"/>
            <a:r>
              <a:rPr lang="en-US" dirty="0"/>
              <a:t>“Think of giving  instructions to another person, say someone that's smart but doesn't know the specifics of your task.”</a:t>
            </a:r>
          </a:p>
        </p:txBody>
      </p:sp>
      <p:sp>
        <p:nvSpPr>
          <p:cNvPr id="2" name="Slide Number Placeholder 1">
            <a:extLst>
              <a:ext uri="{FF2B5EF4-FFF2-40B4-BE49-F238E27FC236}">
                <a16:creationId xmlns:a16="http://schemas.microsoft.com/office/drawing/2014/main" id="{605A384B-AB4D-EA08-DA94-67BFC4ACDBE2}"/>
              </a:ext>
            </a:extLst>
          </p:cNvPr>
          <p:cNvSpPr>
            <a:spLocks noGrp="1"/>
          </p:cNvSpPr>
          <p:nvPr>
            <p:ph type="sldNum" sz="quarter" idx="12"/>
          </p:nvPr>
        </p:nvSpPr>
        <p:spPr/>
        <p:txBody>
          <a:bodyPr/>
          <a:lstStyle/>
          <a:p>
            <a:fld id="{FF5157AA-4A4D-2C48-B0F6-C526C028AE97}" type="slidenum">
              <a:rPr lang="en-US" smtClean="0"/>
              <a:t>5</a:t>
            </a:fld>
            <a:endParaRPr lang="en-US"/>
          </a:p>
        </p:txBody>
      </p:sp>
    </p:spTree>
    <p:extLst>
      <p:ext uri="{BB962C8B-B14F-4D97-AF65-F5344CB8AC3E}">
        <p14:creationId xmlns:p14="http://schemas.microsoft.com/office/powerpoint/2010/main" val="4230905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7283-CAD2-544E-BB3C-2C793EE6AA01}"/>
              </a:ext>
            </a:extLst>
          </p:cNvPr>
          <p:cNvSpPr>
            <a:spLocks noGrp="1"/>
          </p:cNvSpPr>
          <p:nvPr>
            <p:ph type="title"/>
          </p:nvPr>
        </p:nvSpPr>
        <p:spPr/>
        <p:txBody>
          <a:bodyPr/>
          <a:lstStyle/>
          <a:p>
            <a:r>
              <a:rPr lang="en-US" dirty="0"/>
              <a:t>Example</a:t>
            </a:r>
          </a:p>
        </p:txBody>
      </p:sp>
      <p:sp>
        <p:nvSpPr>
          <p:cNvPr id="4" name="Content Placeholder 3">
            <a:extLst>
              <a:ext uri="{FF2B5EF4-FFF2-40B4-BE49-F238E27FC236}">
                <a16:creationId xmlns:a16="http://schemas.microsoft.com/office/drawing/2014/main" id="{C72FC596-04A4-5440-B5CE-654055EC38BB}"/>
              </a:ext>
            </a:extLst>
          </p:cNvPr>
          <p:cNvSpPr>
            <a:spLocks noGrp="1"/>
          </p:cNvSpPr>
          <p:nvPr>
            <p:ph idx="1"/>
          </p:nvPr>
        </p:nvSpPr>
        <p:spPr/>
        <p:txBody>
          <a:bodyPr/>
          <a:lstStyle/>
          <a:p>
            <a:r>
              <a:rPr lang="en-US" dirty="0"/>
              <a:t>Here is my problem: “Michael is a 31 year old man from America. He is at that really famous museum in France looking at its most famous painting. However, the artist who made this painting just makes Michael think of his favorite cartoon character from his childhood. What was the country of the thing that the cartoon character usually holds in his hand?”</a:t>
            </a:r>
          </a:p>
        </p:txBody>
      </p:sp>
      <p:sp>
        <p:nvSpPr>
          <p:cNvPr id="3" name="Slide Number Placeholder 2">
            <a:extLst>
              <a:ext uri="{FF2B5EF4-FFF2-40B4-BE49-F238E27FC236}">
                <a16:creationId xmlns:a16="http://schemas.microsoft.com/office/drawing/2014/main" id="{E445F0A8-6C02-7241-AD5F-7EAF3500F68A}"/>
              </a:ext>
            </a:extLst>
          </p:cNvPr>
          <p:cNvSpPr>
            <a:spLocks noGrp="1"/>
          </p:cNvSpPr>
          <p:nvPr>
            <p:ph type="sldNum" sz="quarter" idx="12"/>
          </p:nvPr>
        </p:nvSpPr>
        <p:spPr/>
        <p:txBody>
          <a:bodyPr/>
          <a:lstStyle/>
          <a:p>
            <a:fld id="{FF5157AA-4A4D-2C48-B0F6-C526C028AE97}" type="slidenum">
              <a:rPr lang="en-US" smtClean="0"/>
              <a:t>50</a:t>
            </a:fld>
            <a:endParaRPr lang="en-US"/>
          </a:p>
        </p:txBody>
      </p:sp>
    </p:spTree>
    <p:extLst>
      <p:ext uri="{BB962C8B-B14F-4D97-AF65-F5344CB8AC3E}">
        <p14:creationId xmlns:p14="http://schemas.microsoft.com/office/powerpoint/2010/main" val="160462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931B-F324-8E81-0F3A-513989827842}"/>
              </a:ext>
            </a:extLst>
          </p:cNvPr>
          <p:cNvSpPr>
            <a:spLocks noGrp="1"/>
          </p:cNvSpPr>
          <p:nvPr>
            <p:ph type="title"/>
          </p:nvPr>
        </p:nvSpPr>
        <p:spPr/>
        <p:txBody>
          <a:bodyPr/>
          <a:lstStyle/>
          <a:p>
            <a:r>
              <a:rPr lang="en-US" dirty="0"/>
              <a:t>Multi-step reasoning</a:t>
            </a:r>
          </a:p>
        </p:txBody>
      </p:sp>
      <p:sp>
        <p:nvSpPr>
          <p:cNvPr id="4" name="Slide Number Placeholder 3">
            <a:extLst>
              <a:ext uri="{FF2B5EF4-FFF2-40B4-BE49-F238E27FC236}">
                <a16:creationId xmlns:a16="http://schemas.microsoft.com/office/drawing/2014/main" id="{58DF4C4B-9F3D-ABF6-CC7D-1C4F268E3975}"/>
              </a:ext>
            </a:extLst>
          </p:cNvPr>
          <p:cNvSpPr>
            <a:spLocks noGrp="1"/>
          </p:cNvSpPr>
          <p:nvPr>
            <p:ph type="sldNum" sz="quarter" idx="12"/>
          </p:nvPr>
        </p:nvSpPr>
        <p:spPr/>
        <p:txBody>
          <a:bodyPr/>
          <a:lstStyle/>
          <a:p>
            <a:fld id="{FF5157AA-4A4D-2C48-B0F6-C526C028AE97}" type="slidenum">
              <a:rPr lang="en-US" smtClean="0"/>
              <a:t>51</a:t>
            </a:fld>
            <a:endParaRPr lang="en-US"/>
          </a:p>
        </p:txBody>
      </p:sp>
      <p:sp>
        <p:nvSpPr>
          <p:cNvPr id="5" name="TextBox 4">
            <a:extLst>
              <a:ext uri="{FF2B5EF4-FFF2-40B4-BE49-F238E27FC236}">
                <a16:creationId xmlns:a16="http://schemas.microsoft.com/office/drawing/2014/main" id="{163B989C-08F5-B650-B974-3EB66481B236}"/>
              </a:ext>
            </a:extLst>
          </p:cNvPr>
          <p:cNvSpPr txBox="1"/>
          <p:nvPr/>
        </p:nvSpPr>
        <p:spPr>
          <a:xfrm>
            <a:off x="539524" y="2874150"/>
            <a:ext cx="1002197" cy="369332"/>
          </a:xfrm>
          <a:prstGeom prst="rect">
            <a:avLst/>
          </a:prstGeom>
          <a:noFill/>
        </p:spPr>
        <p:txBody>
          <a:bodyPr wrap="none" rtlCol="0">
            <a:spAutoFit/>
          </a:bodyPr>
          <a:lstStyle/>
          <a:p>
            <a:r>
              <a:rPr lang="en-US" dirty="0"/>
              <a:t>museum</a:t>
            </a:r>
          </a:p>
        </p:txBody>
      </p:sp>
      <p:sp>
        <p:nvSpPr>
          <p:cNvPr id="6" name="Chevron 5">
            <a:extLst>
              <a:ext uri="{FF2B5EF4-FFF2-40B4-BE49-F238E27FC236}">
                <a16:creationId xmlns:a16="http://schemas.microsoft.com/office/drawing/2014/main" id="{E071A0DD-8C95-8765-12EA-B71BE406C6AA}"/>
              </a:ext>
            </a:extLst>
          </p:cNvPr>
          <p:cNvSpPr/>
          <p:nvPr/>
        </p:nvSpPr>
        <p:spPr>
          <a:xfrm>
            <a:off x="1541721" y="2534462"/>
            <a:ext cx="329609" cy="104870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611C41F-6239-A3B7-6483-E0BB8F1FFBDE}"/>
              </a:ext>
            </a:extLst>
          </p:cNvPr>
          <p:cNvSpPr txBox="1"/>
          <p:nvPr/>
        </p:nvSpPr>
        <p:spPr>
          <a:xfrm>
            <a:off x="2042819" y="2874150"/>
            <a:ext cx="950388" cy="369332"/>
          </a:xfrm>
          <a:prstGeom prst="rect">
            <a:avLst/>
          </a:prstGeom>
          <a:noFill/>
        </p:spPr>
        <p:txBody>
          <a:bodyPr wrap="none" rtlCol="0">
            <a:spAutoFit/>
          </a:bodyPr>
          <a:lstStyle/>
          <a:p>
            <a:r>
              <a:rPr lang="en-US" dirty="0"/>
              <a:t>painting</a:t>
            </a:r>
          </a:p>
        </p:txBody>
      </p:sp>
      <p:sp>
        <p:nvSpPr>
          <p:cNvPr id="8" name="Chevron 7">
            <a:extLst>
              <a:ext uri="{FF2B5EF4-FFF2-40B4-BE49-F238E27FC236}">
                <a16:creationId xmlns:a16="http://schemas.microsoft.com/office/drawing/2014/main" id="{51452566-B5F4-6916-8EAB-98EBD7FBACE8}"/>
              </a:ext>
            </a:extLst>
          </p:cNvPr>
          <p:cNvSpPr/>
          <p:nvPr/>
        </p:nvSpPr>
        <p:spPr>
          <a:xfrm>
            <a:off x="2999891" y="2534461"/>
            <a:ext cx="329609" cy="104870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hevron 8">
            <a:extLst>
              <a:ext uri="{FF2B5EF4-FFF2-40B4-BE49-F238E27FC236}">
                <a16:creationId xmlns:a16="http://schemas.microsoft.com/office/drawing/2014/main" id="{C6307C4C-3171-C3F8-3308-A4D107D8FAD7}"/>
              </a:ext>
            </a:extLst>
          </p:cNvPr>
          <p:cNvSpPr/>
          <p:nvPr/>
        </p:nvSpPr>
        <p:spPr>
          <a:xfrm>
            <a:off x="4187603" y="2534461"/>
            <a:ext cx="329609" cy="104870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01C3F9BE-7D96-B6C0-908E-6D28E70A9E5B}"/>
              </a:ext>
            </a:extLst>
          </p:cNvPr>
          <p:cNvSpPr/>
          <p:nvPr/>
        </p:nvSpPr>
        <p:spPr>
          <a:xfrm>
            <a:off x="5649697" y="2534461"/>
            <a:ext cx="329609" cy="104870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198E7BE5-48D0-5AD9-158B-187F278DB3A2}"/>
              </a:ext>
            </a:extLst>
          </p:cNvPr>
          <p:cNvSpPr/>
          <p:nvPr/>
        </p:nvSpPr>
        <p:spPr>
          <a:xfrm>
            <a:off x="6946986" y="2534461"/>
            <a:ext cx="329609" cy="104870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378359F-29F6-853A-4241-ADA8880EF03B}"/>
              </a:ext>
            </a:extLst>
          </p:cNvPr>
          <p:cNvSpPr txBox="1"/>
          <p:nvPr/>
        </p:nvSpPr>
        <p:spPr>
          <a:xfrm>
            <a:off x="3452354" y="2874150"/>
            <a:ext cx="669414" cy="369332"/>
          </a:xfrm>
          <a:prstGeom prst="rect">
            <a:avLst/>
          </a:prstGeom>
          <a:noFill/>
        </p:spPr>
        <p:txBody>
          <a:bodyPr wrap="none" rtlCol="0">
            <a:spAutoFit/>
          </a:bodyPr>
          <a:lstStyle/>
          <a:p>
            <a:r>
              <a:rPr lang="en-US" dirty="0"/>
              <a:t>artist</a:t>
            </a:r>
          </a:p>
        </p:txBody>
      </p:sp>
      <p:sp>
        <p:nvSpPr>
          <p:cNvPr id="14" name="TextBox 13">
            <a:extLst>
              <a:ext uri="{FF2B5EF4-FFF2-40B4-BE49-F238E27FC236}">
                <a16:creationId xmlns:a16="http://schemas.microsoft.com/office/drawing/2014/main" id="{52F2B1BC-A8FE-CACD-0FBD-C741BEC7D069}"/>
              </a:ext>
            </a:extLst>
          </p:cNvPr>
          <p:cNvSpPr txBox="1"/>
          <p:nvPr/>
        </p:nvSpPr>
        <p:spPr>
          <a:xfrm>
            <a:off x="4583047" y="2735649"/>
            <a:ext cx="1068690" cy="646331"/>
          </a:xfrm>
          <a:prstGeom prst="rect">
            <a:avLst/>
          </a:prstGeom>
          <a:noFill/>
        </p:spPr>
        <p:txBody>
          <a:bodyPr wrap="none" rtlCol="0">
            <a:spAutoFit/>
          </a:bodyPr>
          <a:lstStyle/>
          <a:p>
            <a:r>
              <a:rPr lang="en-US" dirty="0"/>
              <a:t>cartoon</a:t>
            </a:r>
          </a:p>
          <a:p>
            <a:r>
              <a:rPr lang="en-US" dirty="0"/>
              <a:t>character</a:t>
            </a:r>
          </a:p>
        </p:txBody>
      </p:sp>
      <p:sp>
        <p:nvSpPr>
          <p:cNvPr id="15" name="TextBox 14">
            <a:extLst>
              <a:ext uri="{FF2B5EF4-FFF2-40B4-BE49-F238E27FC236}">
                <a16:creationId xmlns:a16="http://schemas.microsoft.com/office/drawing/2014/main" id="{4397F60D-128A-6D85-3AED-9601E7F40F99}"/>
              </a:ext>
            </a:extLst>
          </p:cNvPr>
          <p:cNvSpPr txBox="1"/>
          <p:nvPr/>
        </p:nvSpPr>
        <p:spPr>
          <a:xfrm>
            <a:off x="6055601" y="2745169"/>
            <a:ext cx="772969" cy="646331"/>
          </a:xfrm>
          <a:prstGeom prst="rect">
            <a:avLst/>
          </a:prstGeom>
          <a:noFill/>
        </p:spPr>
        <p:txBody>
          <a:bodyPr wrap="none" rtlCol="0">
            <a:spAutoFit/>
          </a:bodyPr>
          <a:lstStyle/>
          <a:p>
            <a:r>
              <a:rPr lang="en-US" dirty="0"/>
              <a:t>object</a:t>
            </a:r>
          </a:p>
          <a:p>
            <a:r>
              <a:rPr lang="en-US" dirty="0"/>
              <a:t>held</a:t>
            </a:r>
          </a:p>
        </p:txBody>
      </p:sp>
      <p:sp>
        <p:nvSpPr>
          <p:cNvPr id="16" name="TextBox 15">
            <a:extLst>
              <a:ext uri="{FF2B5EF4-FFF2-40B4-BE49-F238E27FC236}">
                <a16:creationId xmlns:a16="http://schemas.microsoft.com/office/drawing/2014/main" id="{6AEBD64D-901B-AE6B-8776-9461395ABAAE}"/>
              </a:ext>
            </a:extLst>
          </p:cNvPr>
          <p:cNvSpPr txBox="1"/>
          <p:nvPr/>
        </p:nvSpPr>
        <p:spPr>
          <a:xfrm>
            <a:off x="7452879" y="2735648"/>
            <a:ext cx="1151597" cy="646331"/>
          </a:xfrm>
          <a:prstGeom prst="rect">
            <a:avLst/>
          </a:prstGeom>
          <a:noFill/>
        </p:spPr>
        <p:txBody>
          <a:bodyPr wrap="none" rtlCol="0">
            <a:spAutoFit/>
          </a:bodyPr>
          <a:lstStyle/>
          <a:p>
            <a:r>
              <a:rPr lang="en-US" dirty="0"/>
              <a:t>country of</a:t>
            </a:r>
          </a:p>
          <a:p>
            <a:r>
              <a:rPr lang="en-US" dirty="0"/>
              <a:t>origin</a:t>
            </a:r>
          </a:p>
        </p:txBody>
      </p:sp>
    </p:spTree>
    <p:extLst>
      <p:ext uri="{BB962C8B-B14F-4D97-AF65-F5344CB8AC3E}">
        <p14:creationId xmlns:p14="http://schemas.microsoft.com/office/powerpoint/2010/main" val="638540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416-58CA-624E-98FF-8BB128F0F222}"/>
              </a:ext>
            </a:extLst>
          </p:cNvPr>
          <p:cNvSpPr>
            <a:spLocks noGrp="1"/>
          </p:cNvSpPr>
          <p:nvPr>
            <p:ph type="title"/>
          </p:nvPr>
        </p:nvSpPr>
        <p:spPr/>
        <p:txBody>
          <a:bodyPr/>
          <a:lstStyle/>
          <a:p>
            <a:r>
              <a:rPr lang="en-US" dirty="0"/>
              <a:t>Break down the problem</a:t>
            </a:r>
          </a:p>
        </p:txBody>
      </p:sp>
      <p:sp>
        <p:nvSpPr>
          <p:cNvPr id="4" name="Slide Number Placeholder 3">
            <a:extLst>
              <a:ext uri="{FF2B5EF4-FFF2-40B4-BE49-F238E27FC236}">
                <a16:creationId xmlns:a16="http://schemas.microsoft.com/office/drawing/2014/main" id="{9419C26F-55FB-6826-6BB1-74B1ACC8DE5F}"/>
              </a:ext>
            </a:extLst>
          </p:cNvPr>
          <p:cNvSpPr>
            <a:spLocks noGrp="1"/>
          </p:cNvSpPr>
          <p:nvPr>
            <p:ph type="sldNum" sz="quarter" idx="12"/>
          </p:nvPr>
        </p:nvSpPr>
        <p:spPr/>
        <p:txBody>
          <a:bodyPr/>
          <a:lstStyle/>
          <a:p>
            <a:fld id="{FF5157AA-4A4D-2C48-B0F6-C526C028AE97}" type="slidenum">
              <a:rPr lang="en-US" smtClean="0"/>
              <a:t>52</a:t>
            </a:fld>
            <a:endParaRPr lang="en-US"/>
          </a:p>
        </p:txBody>
      </p:sp>
      <p:pic>
        <p:nvPicPr>
          <p:cNvPr id="6" name="Picture 5" descr="A screenshot of a computer&#10;&#10;Description automatically generated">
            <a:extLst>
              <a:ext uri="{FF2B5EF4-FFF2-40B4-BE49-F238E27FC236}">
                <a16:creationId xmlns:a16="http://schemas.microsoft.com/office/drawing/2014/main" id="{DA4DF211-7CA6-095D-ED73-E3BDD96F4A08}"/>
              </a:ext>
            </a:extLst>
          </p:cNvPr>
          <p:cNvPicPr>
            <a:picLocks noChangeAspect="1"/>
          </p:cNvPicPr>
          <p:nvPr/>
        </p:nvPicPr>
        <p:blipFill>
          <a:blip r:embed="rId2"/>
          <a:stretch>
            <a:fillRect/>
          </a:stretch>
        </p:blipFill>
        <p:spPr>
          <a:xfrm>
            <a:off x="685800" y="1775395"/>
            <a:ext cx="7772400" cy="2359244"/>
          </a:xfrm>
          <a:prstGeom prst="rect">
            <a:avLst/>
          </a:prstGeom>
        </p:spPr>
      </p:pic>
    </p:spTree>
    <p:extLst>
      <p:ext uri="{BB962C8B-B14F-4D97-AF65-F5344CB8AC3E}">
        <p14:creationId xmlns:p14="http://schemas.microsoft.com/office/powerpoint/2010/main" val="279126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4EBF-1F98-C383-0326-16BD7F2D2C84}"/>
              </a:ext>
            </a:extLst>
          </p:cNvPr>
          <p:cNvSpPr>
            <a:spLocks noGrp="1"/>
          </p:cNvSpPr>
          <p:nvPr>
            <p:ph type="title"/>
          </p:nvPr>
        </p:nvSpPr>
        <p:spPr/>
        <p:txBody>
          <a:bodyPr/>
          <a:lstStyle/>
          <a:p>
            <a:r>
              <a:rPr lang="en-US" dirty="0"/>
              <a:t>Break down the problem</a:t>
            </a:r>
          </a:p>
        </p:txBody>
      </p:sp>
      <p:sp>
        <p:nvSpPr>
          <p:cNvPr id="3" name="Slide Number Placeholder 2">
            <a:extLst>
              <a:ext uri="{FF2B5EF4-FFF2-40B4-BE49-F238E27FC236}">
                <a16:creationId xmlns:a16="http://schemas.microsoft.com/office/drawing/2014/main" id="{C919E5B3-F94F-81BB-CA1C-EF7459F6762E}"/>
              </a:ext>
            </a:extLst>
          </p:cNvPr>
          <p:cNvSpPr>
            <a:spLocks noGrp="1"/>
          </p:cNvSpPr>
          <p:nvPr>
            <p:ph type="sldNum" sz="quarter" idx="12"/>
          </p:nvPr>
        </p:nvSpPr>
        <p:spPr/>
        <p:txBody>
          <a:bodyPr/>
          <a:lstStyle/>
          <a:p>
            <a:fld id="{FF5157AA-4A4D-2C48-B0F6-C526C028AE97}" type="slidenum">
              <a:rPr lang="en-US" smtClean="0"/>
              <a:t>53</a:t>
            </a:fld>
            <a:endParaRPr lang="en-US"/>
          </a:p>
        </p:txBody>
      </p:sp>
      <p:pic>
        <p:nvPicPr>
          <p:cNvPr id="5" name="Picture 4" descr="A screenshot of a computer screen&#10;&#10;Description automatically generated">
            <a:extLst>
              <a:ext uri="{FF2B5EF4-FFF2-40B4-BE49-F238E27FC236}">
                <a16:creationId xmlns:a16="http://schemas.microsoft.com/office/drawing/2014/main" id="{1DBCE9A9-4258-6212-6BD9-9743805812D5}"/>
              </a:ext>
            </a:extLst>
          </p:cNvPr>
          <p:cNvPicPr>
            <a:picLocks noChangeAspect="1"/>
          </p:cNvPicPr>
          <p:nvPr/>
        </p:nvPicPr>
        <p:blipFill>
          <a:blip r:embed="rId2"/>
          <a:stretch>
            <a:fillRect/>
          </a:stretch>
        </p:blipFill>
        <p:spPr>
          <a:xfrm>
            <a:off x="685800" y="1429667"/>
            <a:ext cx="7772400" cy="5025648"/>
          </a:xfrm>
          <a:prstGeom prst="rect">
            <a:avLst/>
          </a:prstGeom>
        </p:spPr>
      </p:pic>
    </p:spTree>
    <p:extLst>
      <p:ext uri="{BB962C8B-B14F-4D97-AF65-F5344CB8AC3E}">
        <p14:creationId xmlns:p14="http://schemas.microsoft.com/office/powerpoint/2010/main" val="4126948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33D5-DE93-059B-D7A6-677683490D81}"/>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107E7D38-8EA4-D910-D96F-F8DB0BAA6CB8}"/>
              </a:ext>
            </a:extLst>
          </p:cNvPr>
          <p:cNvSpPr>
            <a:spLocks noGrp="1"/>
          </p:cNvSpPr>
          <p:nvPr>
            <p:ph type="sldNum" sz="quarter" idx="12"/>
          </p:nvPr>
        </p:nvSpPr>
        <p:spPr/>
        <p:txBody>
          <a:bodyPr/>
          <a:lstStyle/>
          <a:p>
            <a:fld id="{FF5157AA-4A4D-2C48-B0F6-C526C028AE97}" type="slidenum">
              <a:rPr lang="en-US" smtClean="0"/>
              <a:t>54</a:t>
            </a:fld>
            <a:endParaRPr lang="en-US"/>
          </a:p>
        </p:txBody>
      </p:sp>
      <p:pic>
        <p:nvPicPr>
          <p:cNvPr id="5" name="Picture 4" descr="A blue background with white text&#10;&#10;Description automatically generated">
            <a:extLst>
              <a:ext uri="{FF2B5EF4-FFF2-40B4-BE49-F238E27FC236}">
                <a16:creationId xmlns:a16="http://schemas.microsoft.com/office/drawing/2014/main" id="{D2341854-11CA-177E-85A6-C6675AE539C3}"/>
              </a:ext>
            </a:extLst>
          </p:cNvPr>
          <p:cNvPicPr>
            <a:picLocks noChangeAspect="1"/>
          </p:cNvPicPr>
          <p:nvPr/>
        </p:nvPicPr>
        <p:blipFill>
          <a:blip r:embed="rId2"/>
          <a:stretch>
            <a:fillRect/>
          </a:stretch>
        </p:blipFill>
        <p:spPr>
          <a:xfrm>
            <a:off x="1780952" y="1553857"/>
            <a:ext cx="5440645" cy="93186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E0632DB-799C-0B01-D1B2-D905F48CF7C7}"/>
              </a:ext>
            </a:extLst>
          </p:cNvPr>
          <p:cNvPicPr>
            <a:picLocks noChangeAspect="1"/>
          </p:cNvPicPr>
          <p:nvPr/>
        </p:nvPicPr>
        <p:blipFill>
          <a:blip r:embed="rId3"/>
          <a:stretch>
            <a:fillRect/>
          </a:stretch>
        </p:blipFill>
        <p:spPr>
          <a:xfrm>
            <a:off x="1780953" y="2505911"/>
            <a:ext cx="5440645" cy="3364317"/>
          </a:xfrm>
          <a:prstGeom prst="rect">
            <a:avLst/>
          </a:prstGeom>
        </p:spPr>
      </p:pic>
    </p:spTree>
    <p:extLst>
      <p:ext uri="{BB962C8B-B14F-4D97-AF65-F5344CB8AC3E}">
        <p14:creationId xmlns:p14="http://schemas.microsoft.com/office/powerpoint/2010/main" val="1621944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E66D-B8C8-7DB0-3F70-8698E9E72835}"/>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1BF42BD8-4802-73D4-DC02-D62F65125361}"/>
              </a:ext>
            </a:extLst>
          </p:cNvPr>
          <p:cNvSpPr>
            <a:spLocks noGrp="1"/>
          </p:cNvSpPr>
          <p:nvPr>
            <p:ph type="sldNum" sz="quarter" idx="12"/>
          </p:nvPr>
        </p:nvSpPr>
        <p:spPr/>
        <p:txBody>
          <a:bodyPr/>
          <a:lstStyle/>
          <a:p>
            <a:fld id="{FF5157AA-4A4D-2C48-B0F6-C526C028AE97}" type="slidenum">
              <a:rPr lang="en-US" smtClean="0"/>
              <a:t>55</a:t>
            </a:fld>
            <a:endParaRPr lang="en-US"/>
          </a:p>
        </p:txBody>
      </p:sp>
      <p:pic>
        <p:nvPicPr>
          <p:cNvPr id="7" name="Picture 6" descr="A screenshot of a computer&#10;&#10;Description automatically generated">
            <a:extLst>
              <a:ext uri="{FF2B5EF4-FFF2-40B4-BE49-F238E27FC236}">
                <a16:creationId xmlns:a16="http://schemas.microsoft.com/office/drawing/2014/main" id="{DED546FF-CC21-8DF3-EA98-97F2A0B56078}"/>
              </a:ext>
            </a:extLst>
          </p:cNvPr>
          <p:cNvPicPr>
            <a:picLocks noChangeAspect="1"/>
          </p:cNvPicPr>
          <p:nvPr/>
        </p:nvPicPr>
        <p:blipFill>
          <a:blip r:embed="rId2"/>
          <a:stretch>
            <a:fillRect/>
          </a:stretch>
        </p:blipFill>
        <p:spPr>
          <a:xfrm>
            <a:off x="685800" y="1680028"/>
            <a:ext cx="7772400" cy="4202794"/>
          </a:xfrm>
          <a:prstGeom prst="rect">
            <a:avLst/>
          </a:prstGeom>
        </p:spPr>
      </p:pic>
    </p:spTree>
    <p:extLst>
      <p:ext uri="{BB962C8B-B14F-4D97-AF65-F5344CB8AC3E}">
        <p14:creationId xmlns:p14="http://schemas.microsoft.com/office/powerpoint/2010/main" val="1607285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8E3C-F98E-7C18-83D4-C07027103430}"/>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C033AA5E-5A4F-B268-C436-31ED2395A956}"/>
              </a:ext>
            </a:extLst>
          </p:cNvPr>
          <p:cNvSpPr>
            <a:spLocks noGrp="1"/>
          </p:cNvSpPr>
          <p:nvPr>
            <p:ph type="sldNum" sz="quarter" idx="12"/>
          </p:nvPr>
        </p:nvSpPr>
        <p:spPr/>
        <p:txBody>
          <a:bodyPr/>
          <a:lstStyle/>
          <a:p>
            <a:fld id="{FF5157AA-4A4D-2C48-B0F6-C526C028AE97}" type="slidenum">
              <a:rPr lang="en-US" smtClean="0"/>
              <a:t>56</a:t>
            </a:fld>
            <a:endParaRPr lang="en-US"/>
          </a:p>
        </p:txBody>
      </p:sp>
      <p:pic>
        <p:nvPicPr>
          <p:cNvPr id="5" name="Picture 4" descr="A screenshot of a computer&#10;&#10;Description automatically generated">
            <a:extLst>
              <a:ext uri="{FF2B5EF4-FFF2-40B4-BE49-F238E27FC236}">
                <a16:creationId xmlns:a16="http://schemas.microsoft.com/office/drawing/2014/main" id="{3684B845-BD08-A443-2A5B-3020E187C50E}"/>
              </a:ext>
            </a:extLst>
          </p:cNvPr>
          <p:cNvPicPr>
            <a:picLocks noChangeAspect="1"/>
          </p:cNvPicPr>
          <p:nvPr/>
        </p:nvPicPr>
        <p:blipFill>
          <a:blip r:embed="rId2"/>
          <a:stretch>
            <a:fillRect/>
          </a:stretch>
        </p:blipFill>
        <p:spPr>
          <a:xfrm>
            <a:off x="685800" y="1612044"/>
            <a:ext cx="7772400" cy="2817693"/>
          </a:xfrm>
          <a:prstGeom prst="rect">
            <a:avLst/>
          </a:prstGeom>
        </p:spPr>
      </p:pic>
    </p:spTree>
    <p:extLst>
      <p:ext uri="{BB962C8B-B14F-4D97-AF65-F5344CB8AC3E}">
        <p14:creationId xmlns:p14="http://schemas.microsoft.com/office/powerpoint/2010/main" val="3235122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D80A-6D40-3CAF-4435-8D0DC410000D}"/>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69B10082-4958-1AB7-BA89-03F07DE0CA85}"/>
              </a:ext>
            </a:extLst>
          </p:cNvPr>
          <p:cNvSpPr>
            <a:spLocks noGrp="1"/>
          </p:cNvSpPr>
          <p:nvPr>
            <p:ph type="sldNum" sz="quarter" idx="12"/>
          </p:nvPr>
        </p:nvSpPr>
        <p:spPr/>
        <p:txBody>
          <a:bodyPr/>
          <a:lstStyle/>
          <a:p>
            <a:fld id="{FF5157AA-4A4D-2C48-B0F6-C526C028AE97}" type="slidenum">
              <a:rPr lang="en-US" smtClean="0"/>
              <a:t>57</a:t>
            </a:fld>
            <a:endParaRPr lang="en-US"/>
          </a:p>
        </p:txBody>
      </p:sp>
      <p:pic>
        <p:nvPicPr>
          <p:cNvPr id="5" name="Picture 4" descr="A screenshot of a computer&#10;&#10;Description automatically generated">
            <a:extLst>
              <a:ext uri="{FF2B5EF4-FFF2-40B4-BE49-F238E27FC236}">
                <a16:creationId xmlns:a16="http://schemas.microsoft.com/office/drawing/2014/main" id="{0E5EB4CC-4CD1-AA0D-2173-6516804B5A74}"/>
              </a:ext>
            </a:extLst>
          </p:cNvPr>
          <p:cNvPicPr>
            <a:picLocks noChangeAspect="1"/>
          </p:cNvPicPr>
          <p:nvPr/>
        </p:nvPicPr>
        <p:blipFill>
          <a:blip r:embed="rId2"/>
          <a:stretch>
            <a:fillRect/>
          </a:stretch>
        </p:blipFill>
        <p:spPr>
          <a:xfrm>
            <a:off x="685800" y="1443288"/>
            <a:ext cx="7772400" cy="4676273"/>
          </a:xfrm>
          <a:prstGeom prst="rect">
            <a:avLst/>
          </a:prstGeom>
        </p:spPr>
      </p:pic>
      <p:sp>
        <p:nvSpPr>
          <p:cNvPr id="6" name="Multiply 5">
            <a:extLst>
              <a:ext uri="{FF2B5EF4-FFF2-40B4-BE49-F238E27FC236}">
                <a16:creationId xmlns:a16="http://schemas.microsoft.com/office/drawing/2014/main" id="{5A4D8295-D91D-4AF1-694A-D809691E70D9}"/>
              </a:ext>
            </a:extLst>
          </p:cNvPr>
          <p:cNvSpPr/>
          <p:nvPr/>
        </p:nvSpPr>
        <p:spPr>
          <a:xfrm>
            <a:off x="2355111" y="1784899"/>
            <a:ext cx="4433777" cy="3993049"/>
          </a:xfrm>
          <a:prstGeom prst="mathMultiply">
            <a:avLst>
              <a:gd name="adj1" fmla="val 1421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56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A38E-3670-07CE-F3AD-D5543E2CF563}"/>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AEA27E77-B00C-53E7-B6D0-8D56F72130D5}"/>
              </a:ext>
            </a:extLst>
          </p:cNvPr>
          <p:cNvSpPr>
            <a:spLocks noGrp="1"/>
          </p:cNvSpPr>
          <p:nvPr>
            <p:ph type="sldNum" sz="quarter" idx="12"/>
          </p:nvPr>
        </p:nvSpPr>
        <p:spPr/>
        <p:txBody>
          <a:bodyPr/>
          <a:lstStyle/>
          <a:p>
            <a:fld id="{FF5157AA-4A4D-2C48-B0F6-C526C028AE97}" type="slidenum">
              <a:rPr lang="en-US" smtClean="0"/>
              <a:t>58</a:t>
            </a:fld>
            <a:endParaRPr lang="en-US"/>
          </a:p>
        </p:txBody>
      </p:sp>
      <p:pic>
        <p:nvPicPr>
          <p:cNvPr id="5" name="Picture 4" descr="A screenshot of a computer&#10;&#10;Description automatically generated">
            <a:extLst>
              <a:ext uri="{FF2B5EF4-FFF2-40B4-BE49-F238E27FC236}">
                <a16:creationId xmlns:a16="http://schemas.microsoft.com/office/drawing/2014/main" id="{520FE659-D96E-9321-6BE2-6C682E026976}"/>
              </a:ext>
            </a:extLst>
          </p:cNvPr>
          <p:cNvPicPr>
            <a:picLocks noChangeAspect="1"/>
          </p:cNvPicPr>
          <p:nvPr/>
        </p:nvPicPr>
        <p:blipFill>
          <a:blip r:embed="rId2"/>
          <a:stretch>
            <a:fillRect/>
          </a:stretch>
        </p:blipFill>
        <p:spPr>
          <a:xfrm>
            <a:off x="685800" y="1390369"/>
            <a:ext cx="7772400" cy="4568268"/>
          </a:xfrm>
          <a:prstGeom prst="rect">
            <a:avLst/>
          </a:prstGeom>
        </p:spPr>
      </p:pic>
    </p:spTree>
    <p:extLst>
      <p:ext uri="{BB962C8B-B14F-4D97-AF65-F5344CB8AC3E}">
        <p14:creationId xmlns:p14="http://schemas.microsoft.com/office/powerpoint/2010/main" val="205603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3D9B-5770-0540-6C87-0D35DC70424E}"/>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97F22FE0-7971-6578-6BBF-DEC18D20DF5C}"/>
              </a:ext>
            </a:extLst>
          </p:cNvPr>
          <p:cNvSpPr>
            <a:spLocks noGrp="1"/>
          </p:cNvSpPr>
          <p:nvPr>
            <p:ph type="sldNum" sz="quarter" idx="12"/>
          </p:nvPr>
        </p:nvSpPr>
        <p:spPr/>
        <p:txBody>
          <a:bodyPr/>
          <a:lstStyle/>
          <a:p>
            <a:fld id="{FF5157AA-4A4D-2C48-B0F6-C526C028AE97}" type="slidenum">
              <a:rPr lang="en-US" smtClean="0"/>
              <a:t>59</a:t>
            </a:fld>
            <a:endParaRPr lang="en-US"/>
          </a:p>
        </p:txBody>
      </p:sp>
      <p:pic>
        <p:nvPicPr>
          <p:cNvPr id="7" name="Picture 6" descr="A screenshot of a computer&#10;&#10;Description automatically generated">
            <a:extLst>
              <a:ext uri="{FF2B5EF4-FFF2-40B4-BE49-F238E27FC236}">
                <a16:creationId xmlns:a16="http://schemas.microsoft.com/office/drawing/2014/main" id="{6623B708-C821-1343-10EA-061277AB6F42}"/>
              </a:ext>
            </a:extLst>
          </p:cNvPr>
          <p:cNvPicPr>
            <a:picLocks noChangeAspect="1"/>
          </p:cNvPicPr>
          <p:nvPr/>
        </p:nvPicPr>
        <p:blipFill>
          <a:blip r:embed="rId2"/>
          <a:stretch>
            <a:fillRect/>
          </a:stretch>
        </p:blipFill>
        <p:spPr>
          <a:xfrm>
            <a:off x="685800" y="1473111"/>
            <a:ext cx="7772400" cy="4616627"/>
          </a:xfrm>
          <a:prstGeom prst="rect">
            <a:avLst/>
          </a:prstGeom>
        </p:spPr>
      </p:pic>
    </p:spTree>
    <p:extLst>
      <p:ext uri="{BB962C8B-B14F-4D97-AF65-F5344CB8AC3E}">
        <p14:creationId xmlns:p14="http://schemas.microsoft.com/office/powerpoint/2010/main" val="422641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5E8D5-9AD9-7294-E7E3-7B1A22F75581}"/>
              </a:ext>
            </a:extLst>
          </p:cNvPr>
          <p:cNvSpPr>
            <a:spLocks noGrp="1"/>
          </p:cNvSpPr>
          <p:nvPr>
            <p:ph type="title"/>
          </p:nvPr>
        </p:nvSpPr>
        <p:spPr/>
        <p:txBody>
          <a:bodyPr/>
          <a:lstStyle/>
          <a:p>
            <a:r>
              <a:rPr lang="en-US" dirty="0"/>
              <a:t>Prompting principles</a:t>
            </a:r>
          </a:p>
        </p:txBody>
      </p:sp>
      <p:sp>
        <p:nvSpPr>
          <p:cNvPr id="4" name="Text Placeholder 3">
            <a:extLst>
              <a:ext uri="{FF2B5EF4-FFF2-40B4-BE49-F238E27FC236}">
                <a16:creationId xmlns:a16="http://schemas.microsoft.com/office/drawing/2014/main" id="{ABDD1068-5EB8-DC88-5BC9-835885940F71}"/>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3605A89-1A9C-F6BA-FF51-AF4050DC846B}"/>
              </a:ext>
            </a:extLst>
          </p:cNvPr>
          <p:cNvSpPr>
            <a:spLocks noGrp="1"/>
          </p:cNvSpPr>
          <p:nvPr>
            <p:ph type="sldNum" sz="quarter" idx="12"/>
          </p:nvPr>
        </p:nvSpPr>
        <p:spPr/>
        <p:txBody>
          <a:bodyPr/>
          <a:lstStyle/>
          <a:p>
            <a:fld id="{FF5157AA-4A4D-2C48-B0F6-C526C028AE97}" type="slidenum">
              <a:rPr lang="en-US" smtClean="0"/>
              <a:t>6</a:t>
            </a:fld>
            <a:endParaRPr lang="en-US"/>
          </a:p>
        </p:txBody>
      </p:sp>
    </p:spTree>
    <p:extLst>
      <p:ext uri="{BB962C8B-B14F-4D97-AF65-F5344CB8AC3E}">
        <p14:creationId xmlns:p14="http://schemas.microsoft.com/office/powerpoint/2010/main" val="2695194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E866-8CB1-E3EF-F6AE-F379D1DA00E1}"/>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04C03F5A-EC0B-3D3A-8A6F-D28C7DF5F5D8}"/>
              </a:ext>
            </a:extLst>
          </p:cNvPr>
          <p:cNvSpPr>
            <a:spLocks noGrp="1"/>
          </p:cNvSpPr>
          <p:nvPr>
            <p:ph type="sldNum" sz="quarter" idx="12"/>
          </p:nvPr>
        </p:nvSpPr>
        <p:spPr/>
        <p:txBody>
          <a:bodyPr/>
          <a:lstStyle/>
          <a:p>
            <a:fld id="{FF5157AA-4A4D-2C48-B0F6-C526C028AE97}" type="slidenum">
              <a:rPr lang="en-US" smtClean="0"/>
              <a:t>60</a:t>
            </a:fld>
            <a:endParaRPr lang="en-US"/>
          </a:p>
        </p:txBody>
      </p:sp>
      <p:pic>
        <p:nvPicPr>
          <p:cNvPr id="7" name="Picture 6" descr="A screenshot of a computer&#10;&#10;Description automatically generated">
            <a:extLst>
              <a:ext uri="{FF2B5EF4-FFF2-40B4-BE49-F238E27FC236}">
                <a16:creationId xmlns:a16="http://schemas.microsoft.com/office/drawing/2014/main" id="{1F97A642-C7D5-41BC-3436-942837E247A6}"/>
              </a:ext>
            </a:extLst>
          </p:cNvPr>
          <p:cNvPicPr>
            <a:picLocks noChangeAspect="1"/>
          </p:cNvPicPr>
          <p:nvPr/>
        </p:nvPicPr>
        <p:blipFill>
          <a:blip r:embed="rId2"/>
          <a:stretch>
            <a:fillRect/>
          </a:stretch>
        </p:blipFill>
        <p:spPr>
          <a:xfrm>
            <a:off x="685800" y="1649006"/>
            <a:ext cx="7772400" cy="2357203"/>
          </a:xfrm>
          <a:prstGeom prst="rect">
            <a:avLst/>
          </a:prstGeom>
        </p:spPr>
      </p:pic>
    </p:spTree>
    <p:extLst>
      <p:ext uri="{BB962C8B-B14F-4D97-AF65-F5344CB8AC3E}">
        <p14:creationId xmlns:p14="http://schemas.microsoft.com/office/powerpoint/2010/main" val="3249656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16CF-5C4A-69BD-3616-02017B824CD2}"/>
              </a:ext>
            </a:extLst>
          </p:cNvPr>
          <p:cNvSpPr>
            <a:spLocks noGrp="1"/>
          </p:cNvSpPr>
          <p:nvPr>
            <p:ph type="title"/>
          </p:nvPr>
        </p:nvSpPr>
        <p:spPr/>
        <p:txBody>
          <a:bodyPr/>
          <a:lstStyle/>
          <a:p>
            <a:r>
              <a:rPr lang="en-US" dirty="0"/>
              <a:t>Incrementally solve the problems</a:t>
            </a:r>
          </a:p>
        </p:txBody>
      </p:sp>
      <p:sp>
        <p:nvSpPr>
          <p:cNvPr id="3" name="Slide Number Placeholder 2">
            <a:extLst>
              <a:ext uri="{FF2B5EF4-FFF2-40B4-BE49-F238E27FC236}">
                <a16:creationId xmlns:a16="http://schemas.microsoft.com/office/drawing/2014/main" id="{FE7FA56B-CC76-EBA4-0453-7597DAA6AD19}"/>
              </a:ext>
            </a:extLst>
          </p:cNvPr>
          <p:cNvSpPr>
            <a:spLocks noGrp="1"/>
          </p:cNvSpPr>
          <p:nvPr>
            <p:ph type="sldNum" sz="quarter" idx="12"/>
          </p:nvPr>
        </p:nvSpPr>
        <p:spPr/>
        <p:txBody>
          <a:bodyPr/>
          <a:lstStyle/>
          <a:p>
            <a:fld id="{FF5157AA-4A4D-2C48-B0F6-C526C028AE97}" type="slidenum">
              <a:rPr lang="en-US" smtClean="0"/>
              <a:t>61</a:t>
            </a:fld>
            <a:endParaRPr lang="en-US"/>
          </a:p>
        </p:txBody>
      </p:sp>
      <p:pic>
        <p:nvPicPr>
          <p:cNvPr id="5" name="Picture 4" descr="A screenshot of a computer&#10;&#10;Description automatically generated">
            <a:extLst>
              <a:ext uri="{FF2B5EF4-FFF2-40B4-BE49-F238E27FC236}">
                <a16:creationId xmlns:a16="http://schemas.microsoft.com/office/drawing/2014/main" id="{1EEA284A-F887-D60A-8C69-8CBAD35C93B2}"/>
              </a:ext>
            </a:extLst>
          </p:cNvPr>
          <p:cNvPicPr>
            <a:picLocks noChangeAspect="1"/>
          </p:cNvPicPr>
          <p:nvPr/>
        </p:nvPicPr>
        <p:blipFill>
          <a:blip r:embed="rId2"/>
          <a:stretch>
            <a:fillRect/>
          </a:stretch>
        </p:blipFill>
        <p:spPr>
          <a:xfrm>
            <a:off x="1541721" y="1411236"/>
            <a:ext cx="6262577" cy="4205717"/>
          </a:xfrm>
          <a:prstGeom prst="rect">
            <a:avLst/>
          </a:prstGeom>
        </p:spPr>
      </p:pic>
      <p:pic>
        <p:nvPicPr>
          <p:cNvPr id="7" name="Picture 6" descr="A blue background with white text&#10;&#10;Description automatically generated">
            <a:extLst>
              <a:ext uri="{FF2B5EF4-FFF2-40B4-BE49-F238E27FC236}">
                <a16:creationId xmlns:a16="http://schemas.microsoft.com/office/drawing/2014/main" id="{E87BC165-7A07-DF4F-5DF8-FD70C358F5A3}"/>
              </a:ext>
            </a:extLst>
          </p:cNvPr>
          <p:cNvPicPr>
            <a:picLocks noChangeAspect="1"/>
          </p:cNvPicPr>
          <p:nvPr/>
        </p:nvPicPr>
        <p:blipFill>
          <a:blip r:embed="rId3"/>
          <a:stretch>
            <a:fillRect/>
          </a:stretch>
        </p:blipFill>
        <p:spPr>
          <a:xfrm>
            <a:off x="257121" y="2381771"/>
            <a:ext cx="8629757" cy="1499111"/>
          </a:xfrm>
          <a:prstGeom prst="rect">
            <a:avLst/>
          </a:prstGeom>
        </p:spPr>
      </p:pic>
    </p:spTree>
    <p:extLst>
      <p:ext uri="{BB962C8B-B14F-4D97-AF65-F5344CB8AC3E}">
        <p14:creationId xmlns:p14="http://schemas.microsoft.com/office/powerpoint/2010/main" val="37309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799C-3B42-A6D5-A1A7-9EBE8CA7E1EC}"/>
              </a:ext>
            </a:extLst>
          </p:cNvPr>
          <p:cNvSpPr>
            <a:spLocks noGrp="1"/>
          </p:cNvSpPr>
          <p:nvPr>
            <p:ph type="title"/>
          </p:nvPr>
        </p:nvSpPr>
        <p:spPr/>
        <p:txBody>
          <a:bodyPr/>
          <a:lstStyle/>
          <a:p>
            <a:r>
              <a:rPr lang="en-US" dirty="0"/>
              <a:t>Chain of thought</a:t>
            </a:r>
          </a:p>
        </p:txBody>
      </p:sp>
      <p:sp>
        <p:nvSpPr>
          <p:cNvPr id="3" name="Slide Number Placeholder 2">
            <a:extLst>
              <a:ext uri="{FF2B5EF4-FFF2-40B4-BE49-F238E27FC236}">
                <a16:creationId xmlns:a16="http://schemas.microsoft.com/office/drawing/2014/main" id="{237D3869-8692-A039-8DAA-B046F0F37FB5}"/>
              </a:ext>
            </a:extLst>
          </p:cNvPr>
          <p:cNvSpPr>
            <a:spLocks noGrp="1"/>
          </p:cNvSpPr>
          <p:nvPr>
            <p:ph type="sldNum" sz="quarter" idx="12"/>
          </p:nvPr>
        </p:nvSpPr>
        <p:spPr/>
        <p:txBody>
          <a:bodyPr/>
          <a:lstStyle/>
          <a:p>
            <a:fld id="{FF5157AA-4A4D-2C48-B0F6-C526C028AE97}" type="slidenum">
              <a:rPr lang="en-US" smtClean="0"/>
              <a:t>62</a:t>
            </a:fld>
            <a:endParaRPr lang="en-US"/>
          </a:p>
        </p:txBody>
      </p:sp>
      <p:pic>
        <p:nvPicPr>
          <p:cNvPr id="4" name="Picture 3">
            <a:extLst>
              <a:ext uri="{FF2B5EF4-FFF2-40B4-BE49-F238E27FC236}">
                <a16:creationId xmlns:a16="http://schemas.microsoft.com/office/drawing/2014/main" id="{4A0EE378-D52E-D03C-8BEC-D76940DBC51C}"/>
              </a:ext>
            </a:extLst>
          </p:cNvPr>
          <p:cNvPicPr>
            <a:picLocks noChangeAspect="1"/>
          </p:cNvPicPr>
          <p:nvPr/>
        </p:nvPicPr>
        <p:blipFill>
          <a:blip r:embed="rId2"/>
          <a:stretch>
            <a:fillRect/>
          </a:stretch>
        </p:blipFill>
        <p:spPr>
          <a:xfrm>
            <a:off x="1552262" y="1479195"/>
            <a:ext cx="6039476" cy="3389960"/>
          </a:xfrm>
          <a:prstGeom prst="rect">
            <a:avLst/>
          </a:prstGeom>
        </p:spPr>
      </p:pic>
      <p:sp>
        <p:nvSpPr>
          <p:cNvPr id="5" name="Rounded Rectangular Callout 4">
            <a:extLst>
              <a:ext uri="{FF2B5EF4-FFF2-40B4-BE49-F238E27FC236}">
                <a16:creationId xmlns:a16="http://schemas.microsoft.com/office/drawing/2014/main" id="{532C16D8-69D4-A727-5BB9-97CE3EDF6F92}"/>
              </a:ext>
            </a:extLst>
          </p:cNvPr>
          <p:cNvSpPr/>
          <p:nvPr/>
        </p:nvSpPr>
        <p:spPr>
          <a:xfrm>
            <a:off x="733646" y="5183793"/>
            <a:ext cx="7676707" cy="1399569"/>
          </a:xfrm>
          <a:prstGeom prst="wedgeRoundRectCallout">
            <a:avLst>
              <a:gd name="adj1" fmla="val 11854"/>
              <a:gd name="adj2" fmla="val -6519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If you’re lucky, this can be done with a single prompt!</a:t>
            </a:r>
          </a:p>
        </p:txBody>
      </p:sp>
    </p:spTree>
    <p:extLst>
      <p:ext uri="{BB962C8B-B14F-4D97-AF65-F5344CB8AC3E}">
        <p14:creationId xmlns:p14="http://schemas.microsoft.com/office/powerpoint/2010/main" val="6518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F126-1152-EF4A-873F-F46460936F58}"/>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id="{D8CA3037-A6AE-894A-8EF8-C39F2FED455F}"/>
              </a:ext>
            </a:extLst>
          </p:cNvPr>
          <p:cNvSpPr>
            <a:spLocks noGrp="1"/>
          </p:cNvSpPr>
          <p:nvPr>
            <p:ph idx="1"/>
          </p:nvPr>
        </p:nvSpPr>
        <p:spPr/>
        <p:txBody>
          <a:bodyPr>
            <a:normAutofit/>
          </a:bodyPr>
          <a:lstStyle/>
          <a:p>
            <a:r>
              <a:rPr lang="en-US" dirty="0"/>
              <a:t>Prompting principles and tactics</a:t>
            </a:r>
          </a:p>
          <a:p>
            <a:r>
              <a:rPr lang="en-US" dirty="0"/>
              <a:t>Iterative prompt development</a:t>
            </a:r>
          </a:p>
          <a:p>
            <a:r>
              <a:rPr lang="en-US" dirty="0"/>
              <a:t>Applications</a:t>
            </a:r>
          </a:p>
          <a:p>
            <a:r>
              <a:rPr lang="en-US" dirty="0"/>
              <a:t>Temperature</a:t>
            </a:r>
          </a:p>
          <a:p>
            <a:r>
              <a:rPr lang="en-US" dirty="0"/>
              <a:t>Thinking step by step</a:t>
            </a:r>
          </a:p>
        </p:txBody>
      </p:sp>
      <p:sp>
        <p:nvSpPr>
          <p:cNvPr id="4" name="Slide Number Placeholder 3">
            <a:extLst>
              <a:ext uri="{FF2B5EF4-FFF2-40B4-BE49-F238E27FC236}">
                <a16:creationId xmlns:a16="http://schemas.microsoft.com/office/drawing/2014/main" id="{B9CD26F6-ADBC-A34B-9339-2ADA37E62736}"/>
              </a:ext>
            </a:extLst>
          </p:cNvPr>
          <p:cNvSpPr>
            <a:spLocks noGrp="1"/>
          </p:cNvSpPr>
          <p:nvPr>
            <p:ph type="sldNum" sz="quarter" idx="12"/>
          </p:nvPr>
        </p:nvSpPr>
        <p:spPr/>
        <p:txBody>
          <a:bodyPr/>
          <a:lstStyle/>
          <a:p>
            <a:fld id="{FF5157AA-4A4D-2C48-B0F6-C526C028AE97}" type="slidenum">
              <a:rPr lang="en-US" smtClean="0"/>
              <a:t>63</a:t>
            </a:fld>
            <a:endParaRPr lang="en-US"/>
          </a:p>
        </p:txBody>
      </p:sp>
    </p:spTree>
    <p:extLst>
      <p:ext uri="{BB962C8B-B14F-4D97-AF65-F5344CB8AC3E}">
        <p14:creationId xmlns:p14="http://schemas.microsoft.com/office/powerpoint/2010/main" val="109116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7915-3204-92F0-5C46-4E813E13F35F}"/>
              </a:ext>
            </a:extLst>
          </p:cNvPr>
          <p:cNvSpPr>
            <a:spLocks noGrp="1"/>
          </p:cNvSpPr>
          <p:nvPr>
            <p:ph type="title"/>
          </p:nvPr>
        </p:nvSpPr>
        <p:spPr/>
        <p:txBody>
          <a:bodyPr>
            <a:normAutofit fontScale="90000"/>
          </a:bodyPr>
          <a:lstStyle/>
          <a:p>
            <a:r>
              <a:rPr lang="en-US" dirty="0"/>
              <a:t>Principle #1:</a:t>
            </a:r>
            <a:br>
              <a:rPr lang="en-US" dirty="0"/>
            </a:br>
            <a:r>
              <a:rPr lang="en-US" sz="3600" dirty="0"/>
              <a:t>Write clear and specific instructions</a:t>
            </a:r>
            <a:endParaRPr lang="en-US" dirty="0"/>
          </a:p>
        </p:txBody>
      </p:sp>
      <p:sp>
        <p:nvSpPr>
          <p:cNvPr id="3" name="Text Placeholder 2">
            <a:extLst>
              <a:ext uri="{FF2B5EF4-FFF2-40B4-BE49-F238E27FC236}">
                <a16:creationId xmlns:a16="http://schemas.microsoft.com/office/drawing/2014/main" id="{E548C0B3-B76C-6920-803A-2FA66F730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5AFA9F-C739-268D-D590-BBE2E2AAAAAE}"/>
              </a:ext>
            </a:extLst>
          </p:cNvPr>
          <p:cNvSpPr>
            <a:spLocks noGrp="1"/>
          </p:cNvSpPr>
          <p:nvPr>
            <p:ph type="sldNum" sz="quarter" idx="12"/>
          </p:nvPr>
        </p:nvSpPr>
        <p:spPr/>
        <p:txBody>
          <a:bodyPr/>
          <a:lstStyle/>
          <a:p>
            <a:fld id="{FF5157AA-4A4D-2C48-B0F6-C526C028AE97}" type="slidenum">
              <a:rPr lang="en-US" smtClean="0"/>
              <a:t>7</a:t>
            </a:fld>
            <a:endParaRPr lang="en-US"/>
          </a:p>
        </p:txBody>
      </p:sp>
    </p:spTree>
    <p:extLst>
      <p:ext uri="{BB962C8B-B14F-4D97-AF65-F5344CB8AC3E}">
        <p14:creationId xmlns:p14="http://schemas.microsoft.com/office/powerpoint/2010/main" val="394711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5F9A59-C9C1-FC48-72EF-A041AFC4C586}"/>
              </a:ext>
            </a:extLst>
          </p:cNvPr>
          <p:cNvSpPr>
            <a:spLocks noGrp="1"/>
          </p:cNvSpPr>
          <p:nvPr>
            <p:ph type="title"/>
          </p:nvPr>
        </p:nvSpPr>
        <p:spPr/>
        <p:txBody>
          <a:bodyPr>
            <a:normAutofit/>
          </a:bodyPr>
          <a:lstStyle/>
          <a:p>
            <a:r>
              <a:rPr lang="en-US" dirty="0"/>
              <a:t>Parenthesis: </a:t>
            </a:r>
            <a:r>
              <a:rPr lang="en-US" dirty="0" err="1"/>
              <a:t>OpenAI</a:t>
            </a:r>
            <a:r>
              <a:rPr lang="en-US" dirty="0"/>
              <a:t> API</a:t>
            </a:r>
          </a:p>
        </p:txBody>
      </p:sp>
      <p:sp>
        <p:nvSpPr>
          <p:cNvPr id="6" name="Content Placeholder 5">
            <a:extLst>
              <a:ext uri="{FF2B5EF4-FFF2-40B4-BE49-F238E27FC236}">
                <a16:creationId xmlns:a16="http://schemas.microsoft.com/office/drawing/2014/main" id="{0D4D19DA-76BD-DDFB-EDBC-E652F721B1F3}"/>
              </a:ext>
            </a:extLst>
          </p:cNvPr>
          <p:cNvSpPr>
            <a:spLocks noGrp="1"/>
          </p:cNvSpPr>
          <p:nvPr>
            <p:ph idx="1"/>
          </p:nvPr>
        </p:nvSpPr>
        <p:spPr>
          <a:xfrm>
            <a:off x="457200" y="1600200"/>
            <a:ext cx="8229600" cy="1048407"/>
          </a:xfrm>
        </p:spPr>
        <p:txBody>
          <a:bodyPr>
            <a:normAutofit lnSpcReduction="10000"/>
          </a:bodyPr>
          <a:lstStyle/>
          <a:p>
            <a:r>
              <a:rPr lang="en-US" dirty="0"/>
              <a:t>Take the course for specific instructions on the </a:t>
            </a:r>
            <a:r>
              <a:rPr lang="en-US" dirty="0" err="1"/>
              <a:t>OpenAI</a:t>
            </a:r>
            <a:r>
              <a:rPr lang="en-US" dirty="0"/>
              <a:t> API. </a:t>
            </a:r>
          </a:p>
        </p:txBody>
      </p:sp>
      <p:sp>
        <p:nvSpPr>
          <p:cNvPr id="4" name="Slide Number Placeholder 3">
            <a:extLst>
              <a:ext uri="{FF2B5EF4-FFF2-40B4-BE49-F238E27FC236}">
                <a16:creationId xmlns:a16="http://schemas.microsoft.com/office/drawing/2014/main" id="{8EA3AE96-6B53-F4C2-C910-BAFD763C17A7}"/>
              </a:ext>
            </a:extLst>
          </p:cNvPr>
          <p:cNvSpPr>
            <a:spLocks noGrp="1"/>
          </p:cNvSpPr>
          <p:nvPr>
            <p:ph type="sldNum" sz="quarter" idx="12"/>
          </p:nvPr>
        </p:nvSpPr>
        <p:spPr/>
        <p:txBody>
          <a:bodyPr/>
          <a:lstStyle/>
          <a:p>
            <a:fld id="{FF5157AA-4A4D-2C48-B0F6-C526C028AE97}" type="slidenum">
              <a:rPr lang="en-US" smtClean="0"/>
              <a:t>8</a:t>
            </a:fld>
            <a:endParaRPr lang="en-US"/>
          </a:p>
        </p:txBody>
      </p:sp>
      <p:pic>
        <p:nvPicPr>
          <p:cNvPr id="10" name="Picture 9" descr="A screenshot of a computer program&#10;&#10;Description automatically generated">
            <a:extLst>
              <a:ext uri="{FF2B5EF4-FFF2-40B4-BE49-F238E27FC236}">
                <a16:creationId xmlns:a16="http://schemas.microsoft.com/office/drawing/2014/main" id="{4A91D641-5CCB-C73D-6F3D-A447ABFA64CF}"/>
              </a:ext>
            </a:extLst>
          </p:cNvPr>
          <p:cNvPicPr>
            <a:picLocks noChangeAspect="1"/>
          </p:cNvPicPr>
          <p:nvPr/>
        </p:nvPicPr>
        <p:blipFill>
          <a:blip r:embed="rId2"/>
          <a:stretch>
            <a:fillRect/>
          </a:stretch>
        </p:blipFill>
        <p:spPr>
          <a:xfrm>
            <a:off x="1560786" y="3002810"/>
            <a:ext cx="6022428" cy="2413168"/>
          </a:xfrm>
          <a:prstGeom prst="rect">
            <a:avLst/>
          </a:prstGeom>
        </p:spPr>
      </p:pic>
      <p:sp>
        <p:nvSpPr>
          <p:cNvPr id="2" name="TextBox 1">
            <a:extLst>
              <a:ext uri="{FF2B5EF4-FFF2-40B4-BE49-F238E27FC236}">
                <a16:creationId xmlns:a16="http://schemas.microsoft.com/office/drawing/2014/main" id="{4B57864C-4190-B3F1-6761-61F5152F6ED6}"/>
              </a:ext>
            </a:extLst>
          </p:cNvPr>
          <p:cNvSpPr txBox="1"/>
          <p:nvPr/>
        </p:nvSpPr>
        <p:spPr>
          <a:xfrm>
            <a:off x="2706906" y="6352143"/>
            <a:ext cx="3730188" cy="369332"/>
          </a:xfrm>
          <a:prstGeom prst="rect">
            <a:avLst/>
          </a:prstGeom>
          <a:noFill/>
        </p:spPr>
        <p:txBody>
          <a:bodyPr wrap="none" rtlCol="0">
            <a:spAutoFit/>
          </a:bodyPr>
          <a:lstStyle/>
          <a:p>
            <a:r>
              <a:rPr lang="en-US" dirty="0"/>
              <a:t>(not required for the first assignment)</a:t>
            </a:r>
          </a:p>
        </p:txBody>
      </p:sp>
    </p:spTree>
    <p:extLst>
      <p:ext uri="{BB962C8B-B14F-4D97-AF65-F5344CB8AC3E}">
        <p14:creationId xmlns:p14="http://schemas.microsoft.com/office/powerpoint/2010/main" val="140509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68E3-029E-D3A4-C24D-9BBBE76D9961}"/>
              </a:ext>
            </a:extLst>
          </p:cNvPr>
          <p:cNvSpPr>
            <a:spLocks noGrp="1"/>
          </p:cNvSpPr>
          <p:nvPr>
            <p:ph type="title"/>
          </p:nvPr>
        </p:nvSpPr>
        <p:spPr/>
        <p:txBody>
          <a:bodyPr>
            <a:normAutofit fontScale="90000"/>
          </a:bodyPr>
          <a:lstStyle/>
          <a:p>
            <a:r>
              <a:rPr lang="en-US" dirty="0"/>
              <a:t>Tactic 1: </a:t>
            </a:r>
            <a:br>
              <a:rPr lang="en-US" dirty="0"/>
            </a:br>
            <a:r>
              <a:rPr lang="en-US" dirty="0"/>
              <a:t>Separate instructions from data</a:t>
            </a:r>
          </a:p>
        </p:txBody>
      </p:sp>
      <p:sp>
        <p:nvSpPr>
          <p:cNvPr id="4" name="Slide Number Placeholder 3">
            <a:extLst>
              <a:ext uri="{FF2B5EF4-FFF2-40B4-BE49-F238E27FC236}">
                <a16:creationId xmlns:a16="http://schemas.microsoft.com/office/drawing/2014/main" id="{9773C872-A7E2-B75E-83B1-C3B728E65087}"/>
              </a:ext>
            </a:extLst>
          </p:cNvPr>
          <p:cNvSpPr>
            <a:spLocks noGrp="1"/>
          </p:cNvSpPr>
          <p:nvPr>
            <p:ph type="sldNum" sz="quarter" idx="12"/>
          </p:nvPr>
        </p:nvSpPr>
        <p:spPr/>
        <p:txBody>
          <a:bodyPr/>
          <a:lstStyle/>
          <a:p>
            <a:fld id="{FF5157AA-4A4D-2C48-B0F6-C526C028AE97}" type="slidenum">
              <a:rPr lang="en-US" smtClean="0"/>
              <a:t>9</a:t>
            </a:fld>
            <a:endParaRPr lang="en-US"/>
          </a:p>
        </p:txBody>
      </p:sp>
      <p:pic>
        <p:nvPicPr>
          <p:cNvPr id="6" name="Picture 5" descr="A screenshot of a computer program&#10;&#10;Description automatically generated">
            <a:extLst>
              <a:ext uri="{FF2B5EF4-FFF2-40B4-BE49-F238E27FC236}">
                <a16:creationId xmlns:a16="http://schemas.microsoft.com/office/drawing/2014/main" id="{E0C7E6C2-287E-7171-92D7-83E68C5C569D}"/>
              </a:ext>
            </a:extLst>
          </p:cNvPr>
          <p:cNvPicPr>
            <a:picLocks noChangeAspect="1"/>
          </p:cNvPicPr>
          <p:nvPr/>
        </p:nvPicPr>
        <p:blipFill>
          <a:blip r:embed="rId2"/>
          <a:stretch>
            <a:fillRect/>
          </a:stretch>
        </p:blipFill>
        <p:spPr>
          <a:xfrm>
            <a:off x="512130" y="1663346"/>
            <a:ext cx="6041070" cy="4236157"/>
          </a:xfrm>
          <a:prstGeom prst="rect">
            <a:avLst/>
          </a:prstGeom>
        </p:spPr>
      </p:pic>
      <p:sp>
        <p:nvSpPr>
          <p:cNvPr id="7" name="Rounded Rectangular Callout 6">
            <a:extLst>
              <a:ext uri="{FF2B5EF4-FFF2-40B4-BE49-F238E27FC236}">
                <a16:creationId xmlns:a16="http://schemas.microsoft.com/office/drawing/2014/main" id="{B612D5A0-84C7-3AC6-7187-E0ABF7B7249E}"/>
              </a:ext>
            </a:extLst>
          </p:cNvPr>
          <p:cNvSpPr/>
          <p:nvPr/>
        </p:nvSpPr>
        <p:spPr>
          <a:xfrm>
            <a:off x="6768661" y="1663347"/>
            <a:ext cx="1996966" cy="1205978"/>
          </a:xfrm>
          <a:prstGeom prst="wedgeRoundRectCallout">
            <a:avLst>
              <a:gd name="adj1" fmla="val -263903"/>
              <a:gd name="adj2" fmla="val 17496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Triple backticks are a common option. </a:t>
            </a:r>
            <a:r>
              <a:rPr lang="en-US" dirty="0">
                <a:ln>
                  <a:solidFill>
                    <a:srgbClr val="0070C0"/>
                  </a:solidFill>
                </a:ln>
              </a:rPr>
              <a:t>Why? </a:t>
            </a:r>
          </a:p>
        </p:txBody>
      </p:sp>
    </p:spTree>
    <p:extLst>
      <p:ext uri="{BB962C8B-B14F-4D97-AF65-F5344CB8AC3E}">
        <p14:creationId xmlns:p14="http://schemas.microsoft.com/office/powerpoint/2010/main" val="117386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26260</TotalTime>
  <Words>620</Words>
  <Application>Microsoft Macintosh PowerPoint</Application>
  <PresentationFormat>On-screen Show (4:3)</PresentationFormat>
  <Paragraphs>166</Paragraphs>
  <Slides>63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Prompt Engineering</vt:lpstr>
      <vt:lpstr>Take away</vt:lpstr>
      <vt:lpstr>PowerPoint Presentation</vt:lpstr>
      <vt:lpstr>PowerPoint Presentation</vt:lpstr>
      <vt:lpstr>Key idea</vt:lpstr>
      <vt:lpstr>Prompting principles</vt:lpstr>
      <vt:lpstr>Principle #1: Write clear and specific instructions</vt:lpstr>
      <vt:lpstr>Parenthesis: OpenAI API</vt:lpstr>
      <vt:lpstr>Tactic 1:  Separate instructions from data</vt:lpstr>
      <vt:lpstr>Clear delimiters help avoid “prompt injection”</vt:lpstr>
      <vt:lpstr>Other possible delimiters</vt:lpstr>
      <vt:lpstr>Tactic 2: Ask for structured output</vt:lpstr>
      <vt:lpstr>Tactic 3: Check whether conditions are satisfied</vt:lpstr>
      <vt:lpstr>Tactic 3: Check whether conditions are satisfied</vt:lpstr>
      <vt:lpstr>Tactic 4: Few-shot prompting (give examples first)</vt:lpstr>
      <vt:lpstr>Principle #2: Give the model time to “think”</vt:lpstr>
      <vt:lpstr>Tactic 1:  Specify the steps required to complete the task</vt:lpstr>
      <vt:lpstr>Tactic 1:  Specify the steps required to complete the task</vt:lpstr>
      <vt:lpstr>A better prompt for the same task</vt:lpstr>
      <vt:lpstr>A better prompt for the same task</vt:lpstr>
      <vt:lpstr>Tactic 2: Instruct the model to work out its own solution  before rushing to a conclusion</vt:lpstr>
      <vt:lpstr>A better prompt</vt:lpstr>
      <vt:lpstr>A better prompt</vt:lpstr>
      <vt:lpstr>“Chain of thought” prompting</vt:lpstr>
      <vt:lpstr>Caveat: model limitations</vt:lpstr>
      <vt:lpstr>Iterative prompt development</vt:lpstr>
      <vt:lpstr>Similar to any ML task!</vt:lpstr>
      <vt:lpstr>PowerPoint Presentation</vt:lpstr>
      <vt:lpstr>PowerPoint Presentation</vt:lpstr>
      <vt:lpstr>PowerPoint Presentation</vt:lpstr>
      <vt:lpstr>PowerPoint Presentation</vt:lpstr>
      <vt:lpstr>PowerPoint Presentation</vt:lpstr>
      <vt:lpstr>And so on…</vt:lpstr>
      <vt:lpstr>Applications</vt:lpstr>
      <vt:lpstr>Summarization</vt:lpstr>
      <vt:lpstr>Sentiment classification</vt:lpstr>
      <vt:lpstr>Sentiment classification</vt:lpstr>
      <vt:lpstr>Information extraction</vt:lpstr>
      <vt:lpstr>Combining multiple tasks</vt:lpstr>
      <vt:lpstr>Topic detection</vt:lpstr>
      <vt:lpstr>Topic detection</vt:lpstr>
      <vt:lpstr>Machine translation</vt:lpstr>
      <vt:lpstr>Machine translation</vt:lpstr>
      <vt:lpstr>Spell checking and grammar correction</vt:lpstr>
      <vt:lpstr>Other applications</vt:lpstr>
      <vt:lpstr>Temperature</vt:lpstr>
      <vt:lpstr>PowerPoint Presentation</vt:lpstr>
      <vt:lpstr>Thinking step by step/CHAIN of thought</vt:lpstr>
      <vt:lpstr>Main idea</vt:lpstr>
      <vt:lpstr>Example</vt:lpstr>
      <vt:lpstr>Multi-step reasoning</vt:lpstr>
      <vt:lpstr>Break down the problem</vt:lpstr>
      <vt:lpstr>Break down the problem</vt:lpstr>
      <vt:lpstr>Incrementally solve the problems</vt:lpstr>
      <vt:lpstr>Incrementally solve the problems</vt:lpstr>
      <vt:lpstr>Incrementally solve the problems</vt:lpstr>
      <vt:lpstr>Incrementally solve the problems</vt:lpstr>
      <vt:lpstr>Incrementally solve the problems</vt:lpstr>
      <vt:lpstr>Incrementally solve the problems</vt:lpstr>
      <vt:lpstr>Incrementally solve the problems</vt:lpstr>
      <vt:lpstr>Incrementally solve the problems</vt:lpstr>
      <vt:lpstr>Chain of thought</vt:lpstr>
      <vt:lpstr>Take away</vt:lpstr>
    </vt:vector>
  </TitlesOfParts>
  <Company>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Mihai Surdeanu</dc:creator>
  <cp:lastModifiedBy>Surdeanu, Mihai - (msurdeanu)</cp:lastModifiedBy>
  <cp:revision>2273</cp:revision>
  <dcterms:created xsi:type="dcterms:W3CDTF">2013-07-26T18:41:15Z</dcterms:created>
  <dcterms:modified xsi:type="dcterms:W3CDTF">2024-08-19T20:38:11Z</dcterms:modified>
</cp:coreProperties>
</file>