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111" r:id="rId3"/>
    <p:sldId id="332" r:id="rId4"/>
    <p:sldId id="1114" r:id="rId5"/>
    <p:sldId id="1115" r:id="rId6"/>
    <p:sldId id="1116" r:id="rId7"/>
    <p:sldId id="1117" r:id="rId8"/>
    <p:sldId id="1118" r:id="rId9"/>
    <p:sldId id="1119" r:id="rId10"/>
    <p:sldId id="1120" r:id="rId11"/>
    <p:sldId id="1121" r:id="rId12"/>
    <p:sldId id="1122" r:id="rId13"/>
    <p:sldId id="1123" r:id="rId14"/>
    <p:sldId id="1124" r:id="rId15"/>
    <p:sldId id="1125" r:id="rId16"/>
    <p:sldId id="1126" r:id="rId17"/>
    <p:sldId id="1127" r:id="rId18"/>
    <p:sldId id="1128" r:id="rId19"/>
    <p:sldId id="1132" r:id="rId20"/>
    <p:sldId id="1129" r:id="rId21"/>
    <p:sldId id="1130" r:id="rId22"/>
    <p:sldId id="1131" r:id="rId23"/>
    <p:sldId id="1133" r:id="rId24"/>
    <p:sldId id="1134" r:id="rId25"/>
    <p:sldId id="1139" r:id="rId26"/>
    <p:sldId id="1135" r:id="rId27"/>
    <p:sldId id="1136" r:id="rId28"/>
    <p:sldId id="1140" r:id="rId29"/>
    <p:sldId id="1141" r:id="rId30"/>
    <p:sldId id="1144" r:id="rId31"/>
    <p:sldId id="1137" r:id="rId32"/>
    <p:sldId id="1142" r:id="rId33"/>
    <p:sldId id="1143" r:id="rId34"/>
    <p:sldId id="1145" r:id="rId35"/>
    <p:sldId id="1146" r:id="rId36"/>
    <p:sldId id="1147" r:id="rId37"/>
    <p:sldId id="1148" r:id="rId38"/>
    <p:sldId id="1149" r:id="rId39"/>
    <p:sldId id="1138" r:id="rId40"/>
    <p:sldId id="1150" r:id="rId41"/>
    <p:sldId id="1152" r:id="rId42"/>
    <p:sldId id="1153" r:id="rId43"/>
    <p:sldId id="1154" r:id="rId44"/>
    <p:sldId id="1151" r:id="rId45"/>
    <p:sldId id="1155" r:id="rId46"/>
    <p:sldId id="1156" r:id="rId47"/>
    <p:sldId id="1157" r:id="rId48"/>
    <p:sldId id="1158" r:id="rId49"/>
    <p:sldId id="1159" r:id="rId50"/>
    <p:sldId id="1160" r:id="rId51"/>
    <p:sldId id="1112" r:id="rId52"/>
    <p:sldId id="290" r:id="rId53"/>
    <p:sldId id="323" r:id="rId54"/>
    <p:sldId id="399" r:id="rId55"/>
    <p:sldId id="1161" r:id="rId56"/>
    <p:sldId id="1162" r:id="rId57"/>
    <p:sldId id="1163" r:id="rId58"/>
    <p:sldId id="111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 autoAdjust="0"/>
    <p:restoredTop sz="94218" autoAdjust="0"/>
  </p:normalViewPr>
  <p:slideViewPr>
    <p:cSldViewPr snapToGrid="0" snapToObjects="1">
      <p:cViewPr varScale="1">
        <p:scale>
          <a:sx n="100" d="100"/>
          <a:sy n="100" d="100"/>
        </p:scale>
        <p:origin x="168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94EC-483D-324E-A14B-FCB2363A6145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025C-7BC1-FD44-A669-36723E54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850-72E3-3F4D-B35F-F73F8A3CE0A9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28D-4341-6C4B-9BB6-4FE91131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6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5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F8D0-70A2-2644-AB9A-71B243683867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208935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B3E-F530-B04E-9C00-73A665A746DF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647-DDC8-8045-929B-87F8A0123AAC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39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09601"/>
            <a:ext cx="8329613" cy="697577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headline here – up to 2 full width lines</a:t>
            </a:r>
          </a:p>
        </p:txBody>
      </p:sp>
    </p:spTree>
    <p:extLst>
      <p:ext uri="{BB962C8B-B14F-4D97-AF65-F5344CB8AC3E}">
        <p14:creationId xmlns:p14="http://schemas.microsoft.com/office/powerpoint/2010/main" val="1248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730-4C36-8843-9EA4-9C3064893DBD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688-05DA-4D47-AA55-61A105CE9D81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D28-8309-FE49-AB2C-BE2DC70C9A1C}" type="datetime1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5934-7B0D-E641-970A-4611A6D96867}" type="datetime1">
              <a:rPr lang="en-US" smtClean="0"/>
              <a:t>12/3/23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B22-D73B-5641-AE5B-A44D888704A2}" type="datetime1">
              <a:rPr lang="en-US" smtClean="0"/>
              <a:t>12/3/23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042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C4A-8140-4243-9F4B-6A0F328069B3}" type="datetime1">
              <a:rPr lang="en-US" smtClean="0"/>
              <a:t>12/3/23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71A-7A79-1F42-B8F4-4C366A4D2860}" type="datetime1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599A-C565-AA4F-B0B7-B1C9F3E19B32}" type="datetime1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804-F157-E84E-A058-6F1D58E71D89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7" y="1628665"/>
            <a:ext cx="8544329" cy="1470025"/>
          </a:xfrm>
        </p:spPr>
        <p:txBody>
          <a:bodyPr>
            <a:noAutofit/>
          </a:bodyPr>
          <a:lstStyle/>
          <a:p>
            <a:r>
              <a:rPr lang="en-US" sz="2400" b="1" dirty="0"/>
              <a:t>Deep Learning for Natural Language Processing</a:t>
            </a:r>
            <a:br>
              <a:rPr lang="en-US" sz="2400" b="1" dirty="0"/>
            </a:br>
            <a:r>
              <a:rPr lang="en-US" sz="2400" b="1" dirty="0"/>
              <a:t>DLNLP 16: Neural Architectures for NLP Applications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62875"/>
            <a:ext cx="7772400" cy="12429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Mihai Surdeanu </a:t>
            </a:r>
            <a:r>
              <a:rPr lang="en-US" sz="2800" dirty="0">
                <a:solidFill>
                  <a:schemeClr val="tx1"/>
                </a:solidFill>
              </a:rPr>
              <a:t>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8" name="Picture 7" descr="clu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91D6-0B3F-CE22-780F-276442F3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Transformer network (encoder) for text classification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F9F50-B092-48FF-3377-B32BDF5D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79F7B77C-7F8D-3F34-1CC8-69BEEB9C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8983"/>
            <a:ext cx="7772400" cy="38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D8C9D-0745-DC1E-6001-0A24D87A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Part-0f-speech tagging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A1FEF-4EDA-4FA9-7FDD-8EF6ED0E3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5EC4A-CAE2-47C6-FA44-678D5263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86D34D-A722-D43C-210B-923820CD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part-of-speech (POS) tags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5FAEA-F9F8-8721-EF9F-EC707FA1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87B1F84-1433-D897-885D-35B6FC3A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41" y="1335570"/>
            <a:ext cx="5226370" cy="55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BA2B-0002-D049-05B7-FB92877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82D67-1AF4-7536-1449-C3DF4E3DD60A}"/>
              </a:ext>
            </a:extLst>
          </p:cNvPr>
          <p:cNvSpPr txBox="1"/>
          <p:nvPr/>
        </p:nvSpPr>
        <p:spPr>
          <a:xfrm>
            <a:off x="1611189" y="2372178"/>
            <a:ext cx="5921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Where are POS tags useful?</a:t>
            </a:r>
          </a:p>
        </p:txBody>
      </p:sp>
    </p:spTree>
    <p:extLst>
      <p:ext uri="{BB962C8B-B14F-4D97-AF65-F5344CB8AC3E}">
        <p14:creationId xmlns:p14="http://schemas.microsoft.com/office/powerpoint/2010/main" val="222109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CE5B8F-E75E-7540-F5C5-E9822FE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 tagging datasets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AA6E8-759F-CF0E-31F7-B2BC0F17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 corpus – 87 tags</a:t>
            </a:r>
          </a:p>
          <a:p>
            <a:r>
              <a:rPr lang="en-US" dirty="0"/>
              <a:t>Penn Treebank corpus – 36 tags + 12 other tags, for punctuation and currency symbols</a:t>
            </a:r>
          </a:p>
          <a:p>
            <a:r>
              <a:rPr lang="en-US" dirty="0"/>
              <a:t>Universal POS tags – 17 coarser tags that are applicable across languages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3FF89-78BF-A271-2D48-898F346E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7D20-36AC-ED00-C62F-A9B2840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Transducer </a:t>
            </a:r>
            <a:r>
              <a:rPr lang="en-US" dirty="0" err="1"/>
              <a:t>biRNN</a:t>
            </a:r>
            <a:r>
              <a:rPr lang="en-US" dirty="0"/>
              <a:t> for POS tagging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CCCB-3D3B-DCE6-3314-16A60A8A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diagram of a machine learning process&#10;&#10;Description automatically generated">
            <a:extLst>
              <a:ext uri="{FF2B5EF4-FFF2-40B4-BE49-F238E27FC236}">
                <a16:creationId xmlns:a16="http://schemas.microsoft.com/office/drawing/2014/main" id="{A4738BCF-1DE2-E2F0-3481-ED4F0AC3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3" y="1700129"/>
            <a:ext cx="5949617" cy="4656221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4364B02-00DC-B46E-6A9B-8C97C73E2A04}"/>
              </a:ext>
            </a:extLst>
          </p:cNvPr>
          <p:cNvSpPr/>
          <p:nvPr/>
        </p:nvSpPr>
        <p:spPr>
          <a:xfrm>
            <a:off x="6795311" y="1426424"/>
            <a:ext cx="1745106" cy="1258328"/>
          </a:xfrm>
          <a:prstGeom prst="wedgeRoundRectCallout">
            <a:avLst>
              <a:gd name="adj1" fmla="val -218332"/>
              <a:gd name="adj2" fmla="val -331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Average cross entropy loss for all words in the sentence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5DA8B9F-34EC-3BC2-127E-29F8F77B2914}"/>
              </a:ext>
            </a:extLst>
          </p:cNvPr>
          <p:cNvSpPr/>
          <p:nvPr/>
        </p:nvSpPr>
        <p:spPr>
          <a:xfrm>
            <a:off x="6813032" y="2825061"/>
            <a:ext cx="1745106" cy="1258328"/>
          </a:xfrm>
          <a:prstGeom prst="wedgeRoundRectCallout">
            <a:avLst>
              <a:gd name="adj1" fmla="val -245140"/>
              <a:gd name="adj2" fmla="val -1387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Should we add a CRF layer on top?</a:t>
            </a:r>
          </a:p>
        </p:txBody>
      </p:sp>
    </p:spTree>
    <p:extLst>
      <p:ext uri="{BB962C8B-B14F-4D97-AF65-F5344CB8AC3E}">
        <p14:creationId xmlns:p14="http://schemas.microsoft.com/office/powerpoint/2010/main" val="39512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5530-E0D4-BCBB-216F-9D5278B0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Transducer transformer for POS tagging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09A9B-1DAA-622A-27DC-B9A3B0C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E3246B6C-050E-F786-3FEF-6948DA26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0996"/>
            <a:ext cx="6797842" cy="3775758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AD5242E-80E6-7EFB-B10F-33002180EE09}"/>
              </a:ext>
            </a:extLst>
          </p:cNvPr>
          <p:cNvSpPr/>
          <p:nvPr/>
        </p:nvSpPr>
        <p:spPr>
          <a:xfrm>
            <a:off x="7255042" y="4098668"/>
            <a:ext cx="1745106" cy="612648"/>
          </a:xfrm>
          <a:prstGeom prst="wedgeRoundRectCallout">
            <a:avLst>
              <a:gd name="adj1" fmla="val -63896"/>
              <a:gd name="adj2" fmla="val 1758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Subword</a:t>
            </a:r>
            <a:r>
              <a:rPr lang="en-US" dirty="0"/>
              <a:t> embeddings…</a:t>
            </a:r>
          </a:p>
        </p:txBody>
      </p:sp>
    </p:spTree>
    <p:extLst>
      <p:ext uri="{BB962C8B-B14F-4D97-AF65-F5344CB8AC3E}">
        <p14:creationId xmlns:p14="http://schemas.microsoft.com/office/powerpoint/2010/main" val="42023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03582B-27D9-2880-14A0-0DDF037E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41F53-232E-4B50-CEAF-C0A905B64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C2A45-A778-AC7A-9AFB-3F8CA43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9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8AB80B-1227-82F9-E759-E7955DDC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63D-D893-4ABA-A5E7-88A419C3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78133-EBED-95C8-D4C3-A069D527FC5F}"/>
              </a:ext>
            </a:extLst>
          </p:cNvPr>
          <p:cNvSpPr txBox="1"/>
          <p:nvPr/>
        </p:nvSpPr>
        <p:spPr>
          <a:xfrm>
            <a:off x="457200" y="2095739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LMRoman10-Italic-Identity-H"/>
              </a:rPr>
              <a:t>Ion Jinga moves to New York to start his U.N. position 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1B8B0A-9ED7-CDE6-8A99-911D0478D191}"/>
              </a:ext>
            </a:extLst>
          </p:cNvPr>
          <p:cNvGrpSpPr/>
          <p:nvPr/>
        </p:nvGrpSpPr>
        <p:grpSpPr>
          <a:xfrm>
            <a:off x="733647" y="2618959"/>
            <a:ext cx="1244009" cy="385716"/>
            <a:chOff x="733647" y="2618959"/>
            <a:chExt cx="1244009" cy="3857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20E956-3E1C-B6CF-7110-993F9F0B2272}"/>
                </a:ext>
              </a:extLst>
            </p:cNvPr>
            <p:cNvCxnSpPr/>
            <p:nvPr/>
          </p:nvCxnSpPr>
          <p:spPr>
            <a:xfrm>
              <a:off x="733647" y="2618959"/>
              <a:ext cx="12440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3F54BA-1BFB-99DD-4BAE-2DDB06B4BEFC}"/>
                </a:ext>
              </a:extLst>
            </p:cNvPr>
            <p:cNvSpPr txBox="1"/>
            <p:nvPr/>
          </p:nvSpPr>
          <p:spPr>
            <a:xfrm>
              <a:off x="883310" y="2635343"/>
              <a:ext cx="944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PERSON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892991-188A-B10C-ACD3-C872D6FFE686}"/>
              </a:ext>
            </a:extLst>
          </p:cNvPr>
          <p:cNvGrpSpPr/>
          <p:nvPr/>
        </p:nvGrpSpPr>
        <p:grpSpPr>
          <a:xfrm>
            <a:off x="3477655" y="2618959"/>
            <a:ext cx="1402689" cy="394453"/>
            <a:chOff x="3477655" y="2618959"/>
            <a:chExt cx="1402689" cy="39445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FD43A16-C434-B60A-8419-944718641797}"/>
                </a:ext>
              </a:extLst>
            </p:cNvPr>
            <p:cNvCxnSpPr>
              <a:cxnSpLocks/>
            </p:cNvCxnSpPr>
            <p:nvPr/>
          </p:nvCxnSpPr>
          <p:spPr>
            <a:xfrm>
              <a:off x="3477655" y="2618959"/>
              <a:ext cx="1402689" cy="163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4E10A6-7924-606C-D918-64AC6F797934}"/>
                </a:ext>
              </a:extLst>
            </p:cNvPr>
            <p:cNvSpPr txBox="1"/>
            <p:nvPr/>
          </p:nvSpPr>
          <p:spPr>
            <a:xfrm>
              <a:off x="3609292" y="2644080"/>
              <a:ext cx="1139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D59D8A-3C36-C190-57A9-1DAC70D4C21D}"/>
              </a:ext>
            </a:extLst>
          </p:cNvPr>
          <p:cNvGrpSpPr/>
          <p:nvPr/>
        </p:nvGrpSpPr>
        <p:grpSpPr>
          <a:xfrm>
            <a:off x="6023012" y="2618959"/>
            <a:ext cx="1638077" cy="385716"/>
            <a:chOff x="6023012" y="2618959"/>
            <a:chExt cx="1638077" cy="38571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66D6D-5DAA-BFE2-6543-27D4865B6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3963" y="2618959"/>
              <a:ext cx="776177" cy="87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C71EB6-750F-93FF-B1A3-3F336EDBAC62}"/>
                </a:ext>
              </a:extLst>
            </p:cNvPr>
            <p:cNvSpPr txBox="1"/>
            <p:nvPr/>
          </p:nvSpPr>
          <p:spPr>
            <a:xfrm>
              <a:off x="6023012" y="2635343"/>
              <a:ext cx="16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ORGANIZATION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9A6744E-AB25-D6B6-5185-4F1496169782}"/>
              </a:ext>
            </a:extLst>
          </p:cNvPr>
          <p:cNvSpPr txBox="1"/>
          <p:nvPr/>
        </p:nvSpPr>
        <p:spPr>
          <a:xfrm>
            <a:off x="734915" y="3941848"/>
            <a:ext cx="80275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type is </a:t>
            </a:r>
            <a:r>
              <a:rPr lang="en-US" i="1" dirty="0"/>
              <a:t>Washington</a:t>
            </a:r>
            <a:r>
              <a:rPr lang="en-US" dirty="0"/>
              <a:t> in this sentence?</a:t>
            </a:r>
          </a:p>
          <a:p>
            <a:endParaRPr lang="en-US" dirty="0"/>
          </a:p>
          <a:p>
            <a:r>
              <a:rPr lang="en-US" sz="2800" dirty="0">
                <a:effectLst/>
                <a:latin typeface="LMRoman10-Italic-Identity-H"/>
              </a:rPr>
              <a:t>George Washington is revered not only by Washington oﬀicials, but also by most of the population in Washington D.C.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BA2B-0002-D049-05B7-FB92877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82D67-1AF4-7536-1449-C3DF4E3DD60A}"/>
              </a:ext>
            </a:extLst>
          </p:cNvPr>
          <p:cNvSpPr txBox="1"/>
          <p:nvPr/>
        </p:nvSpPr>
        <p:spPr>
          <a:xfrm>
            <a:off x="957196" y="2340281"/>
            <a:ext cx="722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Where are named entities useful?</a:t>
            </a:r>
          </a:p>
        </p:txBody>
      </p:sp>
    </p:spTree>
    <p:extLst>
      <p:ext uri="{BB962C8B-B14F-4D97-AF65-F5344CB8AC3E}">
        <p14:creationId xmlns:p14="http://schemas.microsoft.com/office/powerpoint/2010/main" val="377356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9F23-D43F-4B18-33D6-48E5907E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2F997-93CA-85A9-C378-95852040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Do you know what an LSTM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is? And acceptor,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transducer, encoder-decoder using RNNs?</a:t>
            </a:r>
          </a:p>
          <a:p>
            <a:r>
              <a:rPr lang="en-US" dirty="0">
                <a:solidFill>
                  <a:srgbClr val="000000"/>
                </a:solidFill>
                <a:latin typeface="-apple-system"/>
              </a:rPr>
              <a:t>Do you know the transformer architecture?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99F66-2139-0D50-5AD7-9D4F4265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C711-D0BD-9160-EA31-D842ECC1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(NE)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BC9A5-9C09-7EAB-4344-5E647D39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CoNLL</a:t>
            </a:r>
            <a:r>
              <a:rPr lang="en-US" dirty="0"/>
              <a:t> 2003 uses 4 labels: person, location, organization, miscellaneous (nationalities, works of art, fictitious characters)</a:t>
            </a:r>
          </a:p>
          <a:p>
            <a:r>
              <a:rPr lang="en-US" dirty="0"/>
              <a:t>Stanford </a:t>
            </a:r>
            <a:r>
              <a:rPr lang="en-US" dirty="0" err="1"/>
              <a:t>CoreNLP</a:t>
            </a:r>
            <a:r>
              <a:rPr lang="en-US" dirty="0"/>
              <a:t> adds numeric entities: dates, times of day, percentages, and monetary values</a:t>
            </a:r>
          </a:p>
          <a:p>
            <a:r>
              <a:rPr lang="en-US" dirty="0"/>
              <a:t>FIGER uses a taxonomy of 112 fine-grained types</a:t>
            </a:r>
          </a:p>
          <a:p>
            <a:pPr lvl="1"/>
            <a:r>
              <a:rPr lang="en-US" dirty="0"/>
              <a:t>Locations split into cities, counties, countries,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F0CD4-D37E-4777-12FF-CC88EB4C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A44F-1B91-8C29-C0D5-BA366DA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 vs. POS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70F7-D9B9-0451-581C-57AB162C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use similar transducer architectures, but</a:t>
            </a:r>
          </a:p>
          <a:p>
            <a:r>
              <a:rPr lang="en-US" dirty="0"/>
              <a:t>Named entities are multi-word phrases, which introduce a couple of differences</a:t>
            </a:r>
          </a:p>
          <a:p>
            <a:pPr lvl="1"/>
            <a:r>
              <a:rPr lang="en-US" dirty="0"/>
              <a:t>CRF layer more common</a:t>
            </a:r>
          </a:p>
          <a:p>
            <a:pPr lvl="1"/>
            <a:r>
              <a:rPr lang="en-US" dirty="0"/>
              <a:t>Different annotation schema (next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189DC-66D0-3512-20AF-DFDD955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85D7-41DA-ADC1-8E62-B5C11ABF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 annotation schemas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05D42-15BC-CF7D-3EF7-CBA889C8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08B94C02-B6AC-5920-2C81-9BBDC4B7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13682"/>
            <a:ext cx="7772400" cy="4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EC96B-A8FF-85EF-0950-030748EC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parsing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30AE7-E7BC-39E5-026F-6BE7127F0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A3010-6A3B-CA64-B3B0-2277BF26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1D6A7-9738-5693-4D87-60BF734D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universal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BBC96-1B8B-9849-0073-2FFC7A2B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C57AE3A-8226-0820-2C2F-90420B3F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4074"/>
            <a:ext cx="7772400" cy="29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34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E9E7-3161-9B45-D8E0-E2BF3855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universal dependency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A0192-60A0-0B48-3D4A-879B136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table of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1195A93-981E-804F-4855-D9B69830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34" y="1424652"/>
            <a:ext cx="5967532" cy="51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BA2B-0002-D049-05B7-FB92877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82D67-1AF4-7536-1449-C3DF4E3DD60A}"/>
              </a:ext>
            </a:extLst>
          </p:cNvPr>
          <p:cNvSpPr txBox="1"/>
          <p:nvPr/>
        </p:nvSpPr>
        <p:spPr>
          <a:xfrm>
            <a:off x="536696" y="2489136"/>
            <a:ext cx="807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are syntactic dependencies useful?</a:t>
            </a:r>
          </a:p>
        </p:txBody>
      </p:sp>
    </p:spTree>
    <p:extLst>
      <p:ext uri="{BB962C8B-B14F-4D97-AF65-F5344CB8AC3E}">
        <p14:creationId xmlns:p14="http://schemas.microsoft.com/office/powerpoint/2010/main" val="311269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D3AF-5CE6-7E6E-5092-3E30E81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of syntactic dependencies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EAF3F-C767-9703-B687-9F50DBB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Binary</a:t>
            </a:r>
            <a:r>
              <a:rPr lang="en-US" dirty="0"/>
              <a:t> relations between a dominant word (commonly called </a:t>
            </a:r>
            <a:r>
              <a:rPr lang="en-US" i="1" dirty="0"/>
              <a:t>head</a:t>
            </a:r>
            <a:r>
              <a:rPr lang="en-US" dirty="0"/>
              <a:t>) and another word that immediately depends on it (known as </a:t>
            </a:r>
            <a:r>
              <a:rPr lang="en-US" i="1" dirty="0"/>
              <a:t>modifier</a:t>
            </a:r>
            <a:r>
              <a:rPr lang="en-US" dirty="0"/>
              <a:t>). To capture the fact that one word dominates the other, these relations are directed from the head to the modifier.</a:t>
            </a:r>
          </a:p>
          <a:p>
            <a:r>
              <a:rPr lang="en-US" dirty="0"/>
              <a:t>These relations are labeled with the syntactic function they capture. For example, the relation between gave and book is labeled </a:t>
            </a:r>
            <a:r>
              <a:rPr lang="en-US" i="1" dirty="0"/>
              <a:t>obj</a:t>
            </a:r>
            <a:r>
              <a:rPr lang="en-US" dirty="0"/>
              <a:t> to indicate that the noun serves as the object of the verb.</a:t>
            </a:r>
          </a:p>
          <a:p>
            <a:r>
              <a:rPr lang="en-US" dirty="0"/>
              <a:t>Most datasets annotate the syntactic structures of sentences as dependency </a:t>
            </a:r>
            <a:r>
              <a:rPr lang="en-US" i="1" dirty="0"/>
              <a:t>trees</a:t>
            </a:r>
            <a:r>
              <a:rPr lang="en-US" dirty="0"/>
              <a:t>. This means that </a:t>
            </a:r>
            <a:r>
              <a:rPr lang="en-US" i="1" dirty="0"/>
              <a:t>each word has exactly one head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1AF33-18C0-EE57-AA9A-3672E232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BD50-4752-10B6-28AB-A3B10A58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Dependency parsing as sequence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87F6D-7420-5BA8-8E0D-62E554D6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288F7CEB-7F78-6E0D-731E-0ADDC919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37" y="1667670"/>
            <a:ext cx="6923263" cy="4215772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BA0262C-D724-5EF7-1BE7-6B2C4286B99B}"/>
              </a:ext>
            </a:extLst>
          </p:cNvPr>
          <p:cNvSpPr/>
          <p:nvPr/>
        </p:nvSpPr>
        <p:spPr>
          <a:xfrm>
            <a:off x="372979" y="4399458"/>
            <a:ext cx="1227221" cy="612648"/>
          </a:xfrm>
          <a:prstGeom prst="wedgeRoundRectCallout">
            <a:avLst>
              <a:gd name="adj1" fmla="val 77162"/>
              <a:gd name="adj2" fmla="val 1169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Virtual token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0503197-1810-9A5D-A53A-B35255B9BBF0}"/>
              </a:ext>
            </a:extLst>
          </p:cNvPr>
          <p:cNvSpPr/>
          <p:nvPr/>
        </p:nvSpPr>
        <p:spPr>
          <a:xfrm>
            <a:off x="96252" y="3120690"/>
            <a:ext cx="1780673" cy="1048183"/>
          </a:xfrm>
          <a:prstGeom prst="wedgeRoundRectCallout">
            <a:avLst>
              <a:gd name="adj1" fmla="val 134366"/>
              <a:gd name="adj2" fmla="val -571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[-50, +50] covers 99.9% of dependencies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F9833D3-F197-C921-C543-21768D8D4B97}"/>
              </a:ext>
            </a:extLst>
          </p:cNvPr>
          <p:cNvSpPr/>
          <p:nvPr/>
        </p:nvSpPr>
        <p:spPr>
          <a:xfrm>
            <a:off x="316284" y="1538057"/>
            <a:ext cx="1227221" cy="931862"/>
          </a:xfrm>
          <a:prstGeom prst="wedgeRoundRectCallout">
            <a:avLst>
              <a:gd name="adj1" fmla="val 154613"/>
              <a:gd name="adj2" fmla="val 769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concat</a:t>
            </a:r>
            <a:r>
              <a:rPr lang="en-US" dirty="0"/>
              <a:t>, </a:t>
            </a:r>
            <a:r>
              <a:rPr lang="en-US" dirty="0" err="1"/>
              <a:t>sum,or</a:t>
            </a:r>
            <a:r>
              <a:rPr lang="en-US" dirty="0"/>
              <a:t> </a:t>
            </a:r>
            <a:r>
              <a:rPr lang="en-US" dirty="0" err="1"/>
              <a:t>maxout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7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5AAC-9583-F2E4-2096-6F0045BA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4B267-0B88-99C0-5C58-F103B975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predict heads outside of sentence boundaries</a:t>
            </a:r>
          </a:p>
          <a:p>
            <a:r>
              <a:rPr lang="en-US" dirty="0"/>
              <a:t>May predict cycles</a:t>
            </a:r>
          </a:p>
          <a:p>
            <a:pPr lvl="1"/>
            <a:r>
              <a:rPr lang="en-US" dirty="0"/>
              <a:t>Why are cycles bad?</a:t>
            </a:r>
          </a:p>
          <a:p>
            <a:pPr lvl="1"/>
            <a:r>
              <a:rPr lang="en-US" dirty="0"/>
              <a:t>To fix: extract the maximum spanning tree from the graph containing the top </a:t>
            </a:r>
            <a:r>
              <a:rPr lang="en-US" i="1" dirty="0"/>
              <a:t>k</a:t>
            </a:r>
            <a:r>
              <a:rPr lang="en-US" dirty="0"/>
              <a:t> head candidates for each 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E2FF6-3ACA-0B3C-70B3-892DA96F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63F6B9-F165-5441-90D9-E44EF40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77AC1-0492-3EE8-BEA8-75F321CD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 classification</a:t>
            </a:r>
          </a:p>
          <a:p>
            <a:r>
              <a:rPr lang="en-US" dirty="0"/>
              <a:t>Part-of-speech tagging</a:t>
            </a:r>
          </a:p>
          <a:p>
            <a:r>
              <a:rPr lang="en-US" dirty="0"/>
              <a:t>Named entity recognition</a:t>
            </a:r>
          </a:p>
          <a:p>
            <a:r>
              <a:rPr lang="en-US" dirty="0"/>
              <a:t>Dependency parsing</a:t>
            </a:r>
          </a:p>
          <a:p>
            <a:r>
              <a:rPr lang="en-US" dirty="0"/>
              <a:t>Relation extraction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Machine translation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AD8C6-6252-344C-B805-83553FF1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94AA-5857-2BEE-C7B7-F314680B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spanning tree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C5C76-3D35-4F37-11D5-713DE9B7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diagram of a person's heart&#10;&#10;Description automatically generated">
            <a:extLst>
              <a:ext uri="{FF2B5EF4-FFF2-40B4-BE49-F238E27FC236}">
                <a16:creationId xmlns:a16="http://schemas.microsoft.com/office/drawing/2014/main" id="{86EDB666-E7B6-E80B-C121-154471FD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92" y="1843405"/>
            <a:ext cx="6572415" cy="31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2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EC96B-A8FF-85EF-0950-030748EC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30AE7-E7BC-39E5-026F-6BE7127F0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A3010-6A3B-CA64-B3B0-2277BF26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0527E-70A7-0AB4-83FD-9FE4ABEA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39B8F-54BA-0DC6-6282-4F504B24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5311FCE-319C-C254-64AE-7443D839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369470"/>
            <a:ext cx="6908800" cy="3764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92050-436C-6DD8-32A4-63A9BB84F95C}"/>
              </a:ext>
            </a:extLst>
          </p:cNvPr>
          <p:cNvSpPr txBox="1"/>
          <p:nvPr/>
        </p:nvSpPr>
        <p:spPr>
          <a:xfrm>
            <a:off x="526902" y="5297116"/>
            <a:ext cx="8090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LMRoman9-Regular-Identity-H"/>
              </a:rPr>
              <a:t>“TACRED is a large-scale relation extraction dataset with 106,264 examples built over newswire and web text [...]. Examples in TACRED cover 41 relation types [...] (e.g., </a:t>
            </a:r>
            <a:r>
              <a:rPr lang="en-US" sz="1600" dirty="0" err="1">
                <a:effectLst/>
                <a:latin typeface="LMMono9-Regular-Identity-H"/>
              </a:rPr>
              <a:t>per:schools_attended</a:t>
            </a:r>
            <a:r>
              <a:rPr lang="en-US" sz="1600" dirty="0">
                <a:effectLst/>
                <a:latin typeface="LMMono9-Regular-Identity-H"/>
              </a:rPr>
              <a:t> </a:t>
            </a:r>
            <a:r>
              <a:rPr lang="en-US" sz="1600" dirty="0">
                <a:effectLst/>
                <a:latin typeface="LMRoman9-Regular-Identity-H"/>
              </a:rPr>
              <a:t>and </a:t>
            </a:r>
            <a:r>
              <a:rPr lang="en-US" sz="1600" dirty="0" err="1">
                <a:effectLst/>
                <a:latin typeface="LMMono9-Regular-Identity-H"/>
              </a:rPr>
              <a:t>org:members</a:t>
            </a:r>
            <a:r>
              <a:rPr lang="en-US" sz="1600" dirty="0">
                <a:effectLst/>
                <a:latin typeface="LMRoman9-Regular-Identity-H"/>
              </a:rPr>
              <a:t>) or are labeled as </a:t>
            </a:r>
            <a:r>
              <a:rPr lang="en-US" sz="1600" dirty="0" err="1">
                <a:effectLst/>
                <a:latin typeface="LMMono9-Regular-Identity-H"/>
              </a:rPr>
              <a:t>no_relation</a:t>
            </a:r>
            <a:r>
              <a:rPr lang="en-US" sz="1600" dirty="0">
                <a:effectLst/>
                <a:latin typeface="LMMono9-Regular-Identity-H"/>
              </a:rPr>
              <a:t> </a:t>
            </a:r>
            <a:r>
              <a:rPr lang="en-US" sz="1600" dirty="0">
                <a:effectLst/>
                <a:latin typeface="LMRoman9-Regular-Identity-H"/>
              </a:rPr>
              <a:t>if no defined relation is held.”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3001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BA2B-0002-D049-05B7-FB92877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82D67-1AF4-7536-1449-C3DF4E3DD60A}"/>
              </a:ext>
            </a:extLst>
          </p:cNvPr>
          <p:cNvSpPr txBox="1"/>
          <p:nvPr/>
        </p:nvSpPr>
        <p:spPr>
          <a:xfrm>
            <a:off x="1896908" y="2435973"/>
            <a:ext cx="535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are relations useful?</a:t>
            </a:r>
          </a:p>
        </p:txBody>
      </p:sp>
    </p:spTree>
    <p:extLst>
      <p:ext uri="{BB962C8B-B14F-4D97-AF65-F5344CB8AC3E}">
        <p14:creationId xmlns:p14="http://schemas.microsoft.com/office/powerpoint/2010/main" val="410844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FFFE4-AC62-8BFE-48F7-1CDEB5DB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8C0EB-B2B5-5610-0741-36A40292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reuse the transformer-based text classification to classify the relation that holds between two named entities in a sentence</a:t>
            </a:r>
          </a:p>
          <a:p>
            <a:r>
              <a:rPr lang="en-US" dirty="0"/>
              <a:t>What problems do you see with this?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31C0D-A106-07C8-315D-109B257E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2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B38C-5F73-6533-1089-961F451D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EEF3-80D5-9BED-771A-C67E86A2B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Potential overfitting on the participating named entities, e.g.: IF </a:t>
            </a:r>
            <a:r>
              <a:rPr lang="en-US" i="1" dirty="0"/>
              <a:t>England</a:t>
            </a:r>
            <a:r>
              <a:rPr lang="en-US" dirty="0"/>
              <a:t> THEN </a:t>
            </a:r>
            <a:r>
              <a:rPr lang="en-US" dirty="0" err="1"/>
              <a:t>per:country_of_birth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[CLS] representation cannot distinguish between multiple relations that occur in the same sentence, e.g.: </a:t>
            </a:r>
            <a:r>
              <a:rPr lang="en-US" i="1" dirty="0"/>
              <a:t>John, who was born in England, married Mary.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7D0DE-490E-9B91-2EFF-09133AAD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5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D2D1-E9CF-06DD-8CFE-BA84B8F9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for problem 1: entity masking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33B0-28F9-0E75-EA10-8FA6F1BBA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</a:t>
            </a:r>
          </a:p>
          <a:p>
            <a:pPr lvl="1"/>
            <a:r>
              <a:rPr lang="en-US" dirty="0"/>
              <a:t>Bill Gates founded Microsoft</a:t>
            </a:r>
          </a:p>
          <a:p>
            <a:r>
              <a:rPr lang="en-US" dirty="0"/>
              <a:t>Use</a:t>
            </a:r>
          </a:p>
          <a:p>
            <a:pPr lvl="1"/>
            <a:r>
              <a:rPr lang="en-US" sz="2400" dirty="0"/>
              <a:t>PERSON_SUBJECT founded ORGANIZATION_OBJECT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0302A-CE5F-E8E9-8B23-A21D50D0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5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3388-09EB-3C53-0F43-B16E54D8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for problem 2: mention pooling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ED6C-D302-9D2D-A381-C679E8B2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A diagram of a computer algorithm&#10;&#10;Description automatically generated">
            <a:extLst>
              <a:ext uri="{FF2B5EF4-FFF2-40B4-BE49-F238E27FC236}">
                <a16:creationId xmlns:a16="http://schemas.microsoft.com/office/drawing/2014/main" id="{85D9A94B-2266-5280-0D93-73B181B02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90" y="1505245"/>
            <a:ext cx="5696910" cy="50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62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7F84-5B33-130F-32A2-08E269A9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for problem 2: entity markers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D4507-27BA-A03B-04F0-7D47A92B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 descr="A diagram of a computer process&#10;&#10;Description automatically generated">
            <a:extLst>
              <a:ext uri="{FF2B5EF4-FFF2-40B4-BE49-F238E27FC236}">
                <a16:creationId xmlns:a16="http://schemas.microsoft.com/office/drawing/2014/main" id="{95A8BB13-EF8D-B9A7-0E4F-B8C6F1B77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3294"/>
            <a:ext cx="7772400" cy="34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1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EC96B-A8FF-85EF-0950-030748EC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answering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30AE7-E7BC-39E5-026F-6BE7127F0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A3010-6A3B-CA64-B3B0-2277BF26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134EC-9746-A48B-71F7-23206AB7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BF6FA9-5F6E-A0D3-22F4-575AD088A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2C164-FB22-5C6A-93A8-5B5B02B1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5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1D0F01-28FC-690A-2970-87F62E47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23119-5972-99FB-C8C8-245718A60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answering (QA): answering natural language questions with short, exact answers.</a:t>
            </a:r>
          </a:p>
          <a:p>
            <a:r>
              <a:rPr lang="en-US" dirty="0"/>
              <a:t>Two common types of QA:</a:t>
            </a:r>
          </a:p>
          <a:p>
            <a:pPr lvl="1"/>
            <a:r>
              <a:rPr lang="en-US" dirty="0"/>
              <a:t>Extractive QA, also known as reading comprehension</a:t>
            </a:r>
          </a:p>
          <a:p>
            <a:pPr lvl="1"/>
            <a:r>
              <a:rPr lang="en-US" dirty="0"/>
              <a:t>Multiple-choice QA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F7A1-103F-6DF1-98BF-F95AB634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0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43EF-9C90-E1FE-6249-ADC8F964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extractive QA (</a:t>
            </a:r>
            <a:r>
              <a:rPr lang="en-US" dirty="0" err="1"/>
              <a:t>SQuAD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AC0AF-26D2-75B9-AE99-1E4482E5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A text on a page&#10;&#10;Description automatically generated">
            <a:extLst>
              <a:ext uri="{FF2B5EF4-FFF2-40B4-BE49-F238E27FC236}">
                <a16:creationId xmlns:a16="http://schemas.microsoft.com/office/drawing/2014/main" id="{7BB84B74-2F44-8C62-8560-395863A0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6721"/>
            <a:ext cx="7772400" cy="40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8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43EF-9C90-E1FE-6249-ADC8F964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extractive QA (</a:t>
            </a:r>
            <a:r>
              <a:rPr lang="en-US" dirty="0" err="1"/>
              <a:t>SQuAD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AC0AF-26D2-75B9-AE99-1E4482E5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A close up of a document&#10;&#10;Description automatically generated">
            <a:extLst>
              <a:ext uri="{FF2B5EF4-FFF2-40B4-BE49-F238E27FC236}">
                <a16:creationId xmlns:a16="http://schemas.microsoft.com/office/drawing/2014/main" id="{54D0114A-819A-E349-255C-C21378A0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92051"/>
            <a:ext cx="7772400" cy="1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9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3A54-D65F-73D7-945D-DD5C7D11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multiple-choice QA (QASC)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14528-3022-0A31-791C-720FC045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FCB3B66-ECE8-70EB-032D-1D5658D9F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0974"/>
            <a:ext cx="7772400" cy="38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0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BA2B-0002-D049-05B7-FB92877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82D67-1AF4-7536-1449-C3DF4E3DD60A}"/>
              </a:ext>
            </a:extLst>
          </p:cNvPr>
          <p:cNvSpPr txBox="1"/>
          <p:nvPr/>
        </p:nvSpPr>
        <p:spPr>
          <a:xfrm>
            <a:off x="2530672" y="2159527"/>
            <a:ext cx="408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 is QA useful?</a:t>
            </a:r>
          </a:p>
        </p:txBody>
      </p:sp>
    </p:spTree>
    <p:extLst>
      <p:ext uri="{BB962C8B-B14F-4D97-AF65-F5344CB8AC3E}">
        <p14:creationId xmlns:p14="http://schemas.microsoft.com/office/powerpoint/2010/main" val="3244322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07E76-A866-13B2-1829-D738A9B5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for extractive QA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B37D88-EAB3-98C1-AD5E-48B6372C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A close up of black text&#10;&#10;Description automatically generated">
            <a:extLst>
              <a:ext uri="{FF2B5EF4-FFF2-40B4-BE49-F238E27FC236}">
                <a16:creationId xmlns:a16="http://schemas.microsoft.com/office/drawing/2014/main" id="{BA99F272-00A6-E372-DAC2-E257029B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3" y="3131862"/>
            <a:ext cx="8691034" cy="12864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C6F9D-9946-EF67-4120-F1812FD29457}"/>
              </a:ext>
            </a:extLst>
          </p:cNvPr>
          <p:cNvCxnSpPr/>
          <p:nvPr/>
        </p:nvCxnSpPr>
        <p:spPr>
          <a:xfrm>
            <a:off x="4432300" y="4038600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F695F95-FDF7-3C60-487F-E5B0F4DA04E3}"/>
              </a:ext>
            </a:extLst>
          </p:cNvPr>
          <p:cNvSpPr/>
          <p:nvPr/>
        </p:nvSpPr>
        <p:spPr>
          <a:xfrm>
            <a:off x="3320995" y="2113238"/>
            <a:ext cx="1745106" cy="471566"/>
          </a:xfrm>
          <a:prstGeom prst="wedgeRoundRectCallout">
            <a:avLst>
              <a:gd name="adj1" fmla="val 28715"/>
              <a:gd name="adj2" fmla="val 3016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Answer start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27CF2AE-7D29-3604-9FBF-C1A953B991FF}"/>
              </a:ext>
            </a:extLst>
          </p:cNvPr>
          <p:cNvSpPr/>
          <p:nvPr/>
        </p:nvSpPr>
        <p:spPr>
          <a:xfrm>
            <a:off x="5429786" y="2107242"/>
            <a:ext cx="1745106" cy="471566"/>
          </a:xfrm>
          <a:prstGeom prst="wedgeRoundRectCallout">
            <a:avLst>
              <a:gd name="adj1" fmla="val -18199"/>
              <a:gd name="adj2" fmla="val 3039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Answer end</a:t>
            </a:r>
          </a:p>
        </p:txBody>
      </p:sp>
    </p:spTree>
    <p:extLst>
      <p:ext uri="{BB962C8B-B14F-4D97-AF65-F5344CB8AC3E}">
        <p14:creationId xmlns:p14="http://schemas.microsoft.com/office/powerpoint/2010/main" val="33266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08D2-A804-DDF3-9B14-9A678F98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for extractive QA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247AC-DFAE-2321-9B81-292679C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A mathematical equation with a small square and a small square&#10;&#10;Description automatically generated with medium confidence">
            <a:extLst>
              <a:ext uri="{FF2B5EF4-FFF2-40B4-BE49-F238E27FC236}">
                <a16:creationId xmlns:a16="http://schemas.microsoft.com/office/drawing/2014/main" id="{F2BBC01B-B4A3-BB29-7634-596B2123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65" y="2357881"/>
            <a:ext cx="4032102" cy="1252832"/>
          </a:xfrm>
          <a:prstGeom prst="rect">
            <a:avLst/>
          </a:prstGeom>
        </p:spPr>
      </p:pic>
      <p:pic>
        <p:nvPicPr>
          <p:cNvPr id="7" name="Picture 6" descr="A mathematical equation with symbols&#10;&#10;Description automatically generated">
            <a:extLst>
              <a:ext uri="{FF2B5EF4-FFF2-40B4-BE49-F238E27FC236}">
                <a16:creationId xmlns:a16="http://schemas.microsoft.com/office/drawing/2014/main" id="{1B45B53C-A575-B186-BBAB-698E3D8D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66" y="3840569"/>
            <a:ext cx="4032102" cy="137663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1F6E23E-8BB4-A014-BB44-5C08EE870487}"/>
              </a:ext>
            </a:extLst>
          </p:cNvPr>
          <p:cNvSpPr/>
          <p:nvPr/>
        </p:nvSpPr>
        <p:spPr>
          <a:xfrm>
            <a:off x="5874893" y="1400855"/>
            <a:ext cx="2354707" cy="725657"/>
          </a:xfrm>
          <a:prstGeom prst="wedgeRoundRectCallout">
            <a:avLst>
              <a:gd name="adj1" fmla="val -92410"/>
              <a:gd name="adj2" fmla="val 1004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Contextualized embedding of token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32F18DE-6373-C4D6-B4B2-7091617E0CED}"/>
              </a:ext>
            </a:extLst>
          </p:cNvPr>
          <p:cNvSpPr/>
          <p:nvPr/>
        </p:nvSpPr>
        <p:spPr>
          <a:xfrm>
            <a:off x="5874892" y="2525410"/>
            <a:ext cx="2354707" cy="917774"/>
          </a:xfrm>
          <a:prstGeom prst="wedgeRoundRectCallout">
            <a:avLst>
              <a:gd name="adj1" fmla="val -110924"/>
              <a:gd name="adj2" fmla="val 1094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 and E are vectors trained with the rest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38514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08D2-A804-DDF3-9B14-9A678F98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for extractive QA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247AC-DFAE-2321-9B81-292679C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47</a:t>
            </a:fld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1F6E23E-8BB4-A014-BB44-5C08EE870487}"/>
              </a:ext>
            </a:extLst>
          </p:cNvPr>
          <p:cNvSpPr/>
          <p:nvPr/>
        </p:nvSpPr>
        <p:spPr>
          <a:xfrm>
            <a:off x="3192130" y="2356092"/>
            <a:ext cx="3498112" cy="931862"/>
          </a:xfrm>
          <a:prstGeom prst="wedgeRoundRectCallout">
            <a:avLst>
              <a:gd name="adj1" fmla="val 35554"/>
              <a:gd name="adj2" fmla="val 1209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At inference it is sufficient to find </a:t>
            </a:r>
            <a:r>
              <a:rPr lang="en-US" sz="2000" dirty="0" err="1"/>
              <a:t>i</a:t>
            </a:r>
            <a:r>
              <a:rPr lang="en-US" sz="2000" dirty="0"/>
              <a:t> and j that maximize this</a:t>
            </a:r>
            <a:endParaRPr lang="en-US" sz="2000" i="1" dirty="0"/>
          </a:p>
        </p:txBody>
      </p:sp>
      <p:pic>
        <p:nvPicPr>
          <p:cNvPr id="6" name="Picture 5" descr="A mathematical equation with numbers&#10;&#10;Description automatically generated with medium confidence">
            <a:extLst>
              <a:ext uri="{FF2B5EF4-FFF2-40B4-BE49-F238E27FC236}">
                <a16:creationId xmlns:a16="http://schemas.microsoft.com/office/drawing/2014/main" id="{A990C4B9-5CA7-2815-1C1A-E541B26E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93693"/>
            <a:ext cx="7772400" cy="1190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FB3A66-7E43-889F-9B07-56AC8D3E6051}"/>
              </a:ext>
            </a:extLst>
          </p:cNvPr>
          <p:cNvSpPr txBox="1"/>
          <p:nvPr/>
        </p:nvSpPr>
        <p:spPr>
          <a:xfrm>
            <a:off x="457200" y="5473579"/>
            <a:ext cx="169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where </a:t>
            </a:r>
            <a:r>
              <a:rPr lang="en-US" sz="2800" i="1" dirty="0" err="1"/>
              <a:t>i</a:t>
            </a:r>
            <a:r>
              <a:rPr lang="en-US" sz="2800" dirty="0"/>
              <a:t> &lt; </a:t>
            </a:r>
            <a:r>
              <a:rPr lang="en-US" sz="2800" i="1" dirty="0"/>
              <a:t>j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8390F9-009E-E8BB-CF8E-D5195268F842}"/>
              </a:ext>
            </a:extLst>
          </p:cNvPr>
          <p:cNvCxnSpPr>
            <a:cxnSpLocks/>
          </p:cNvCxnSpPr>
          <p:nvPr/>
        </p:nvCxnSpPr>
        <p:spPr>
          <a:xfrm>
            <a:off x="5613991" y="4348716"/>
            <a:ext cx="14382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08D2-A804-DDF3-9B14-9A678F98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for extractive QA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4F50B-B988-8A08-D70B-A794A19D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questions without an answer handled?</a:t>
            </a:r>
          </a:p>
          <a:p>
            <a:r>
              <a:rPr lang="en-US" dirty="0"/>
              <a:t>Can you think of variations of this architecture for extractive QA? Hint: how would you use the question more explicitly?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247AC-DFAE-2321-9B81-292679C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8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A60FFE-62E1-0B33-8FD6-40C1228D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for multiple-choice QA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25EF-49D0-7FA8-11CA-94B0478E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66AD44B-C823-842F-FEBD-DB017D12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16274"/>
            <a:ext cx="6679826" cy="32796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C3AD7E-B033-20BC-8790-31761F3735BB}"/>
              </a:ext>
            </a:extLst>
          </p:cNvPr>
          <p:cNvGrpSpPr/>
          <p:nvPr/>
        </p:nvGrpSpPr>
        <p:grpSpPr>
          <a:xfrm>
            <a:off x="635000" y="1889124"/>
            <a:ext cx="8391156" cy="3406776"/>
            <a:chOff x="635000" y="1889124"/>
            <a:chExt cx="8391156" cy="3406776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13587EED-5643-51CF-CEDA-471CCBC822AE}"/>
                </a:ext>
              </a:extLst>
            </p:cNvPr>
            <p:cNvSpPr/>
            <p:nvPr/>
          </p:nvSpPr>
          <p:spPr>
            <a:xfrm>
              <a:off x="5118100" y="1889124"/>
              <a:ext cx="3908056" cy="1755775"/>
            </a:xfrm>
            <a:prstGeom prst="wedgeRoundRectCallout">
              <a:avLst>
                <a:gd name="adj1" fmla="val -36264"/>
                <a:gd name="adj2" fmla="val 7955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Step 1: find the facts that (may) support each candidate answer from a large knowledge base</a:t>
              </a:r>
            </a:p>
            <a:p>
              <a:pPr algn="ctr"/>
              <a:endParaRPr lang="en-US" sz="2000" i="1" dirty="0"/>
            </a:p>
            <a:p>
              <a:pPr algn="ctr"/>
              <a:r>
                <a:rPr lang="en-US" sz="2000" dirty="0"/>
                <a:t>How would you do it?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01E0FE-F30F-D5DD-A8CB-EAFDD6A761D5}"/>
                </a:ext>
              </a:extLst>
            </p:cNvPr>
            <p:cNvSpPr/>
            <p:nvPr/>
          </p:nvSpPr>
          <p:spPr>
            <a:xfrm>
              <a:off x="635000" y="4229100"/>
              <a:ext cx="54483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7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38615C-C004-F599-DF2B-E4E3C33F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31F01-ADB2-7F63-9935-9FD9841F1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the most common NLP application (before language models took off)</a:t>
            </a:r>
          </a:p>
          <a:p>
            <a:r>
              <a:rPr lang="en-US" dirty="0"/>
              <a:t>What applications of text classification can you think of?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240BD-E867-35C7-B82D-D813A2F3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1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A60FFE-62E1-0B33-8FD6-40C1228D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for multiple-choice QA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25EF-49D0-7FA8-11CA-94B0478E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CE06E-44C4-1CD3-C60A-4817F86D8BFB}"/>
              </a:ext>
            </a:extLst>
          </p:cNvPr>
          <p:cNvSpPr txBox="1"/>
          <p:nvPr/>
        </p:nvSpPr>
        <p:spPr>
          <a:xfrm>
            <a:off x="1828800" y="3096310"/>
            <a:ext cx="5676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LMMono10-Regular-Identity-H"/>
              </a:rPr>
              <a:t>[CLS] </a:t>
            </a:r>
            <a:r>
              <a:rPr lang="en-US" sz="3200" dirty="0">
                <a:effectLst/>
                <a:latin typeface="CMMI10"/>
              </a:rPr>
              <a:t>&lt;</a:t>
            </a:r>
            <a:r>
              <a:rPr lang="en-US" sz="3200" dirty="0">
                <a:effectLst/>
                <a:latin typeface="LMMono10-Regular-Identity-H"/>
              </a:rPr>
              <a:t>QA text</a:t>
            </a:r>
            <a:r>
              <a:rPr lang="en-US" sz="3200" dirty="0">
                <a:effectLst/>
                <a:latin typeface="CMMI10"/>
              </a:rPr>
              <a:t>&gt; </a:t>
            </a:r>
            <a:r>
              <a:rPr lang="en-US" sz="3200" dirty="0">
                <a:effectLst/>
                <a:latin typeface="LMMono10-Regular-Identity-H"/>
              </a:rPr>
              <a:t>[SEP] </a:t>
            </a:r>
            <a:r>
              <a:rPr lang="en-US" sz="3200" dirty="0">
                <a:effectLst/>
                <a:latin typeface="CMMI10"/>
              </a:rPr>
              <a:t>&lt;</a:t>
            </a:r>
            <a:r>
              <a:rPr lang="en-US" sz="3200" dirty="0">
                <a:effectLst/>
                <a:latin typeface="LMMono10-Regular-Identity-H"/>
              </a:rPr>
              <a:t>fact text</a:t>
            </a:r>
            <a:r>
              <a:rPr lang="en-US" sz="3200" dirty="0">
                <a:effectLst/>
                <a:latin typeface="CMMI10"/>
              </a:rPr>
              <a:t>&gt;</a:t>
            </a:r>
            <a:endParaRPr lang="en-US" sz="3200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50732CD-BA10-6D69-3049-BC82C590E7C3}"/>
              </a:ext>
            </a:extLst>
          </p:cNvPr>
          <p:cNvSpPr/>
          <p:nvPr/>
        </p:nvSpPr>
        <p:spPr>
          <a:xfrm>
            <a:off x="1503030" y="1739900"/>
            <a:ext cx="5050170" cy="709854"/>
          </a:xfrm>
          <a:prstGeom prst="wedgeRoundRectCallout">
            <a:avLst>
              <a:gd name="adj1" fmla="val -31448"/>
              <a:gd name="adj2" fmla="val 1429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Binary classifier: correct vs. incorrect answer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549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6FA888-889C-8A62-5F87-E123F71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E18F3-977E-C95B-55C9-499DD8A26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C2287-4F32-3CAA-27B3-AB60076C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8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5C0C-FFFA-A546-BA6E-9108EBA3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26390-332F-DC49-8BE4-BBF0EC0E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DFAC5-121D-F947-8890-9CB2933C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95" y="1835522"/>
            <a:ext cx="5872905" cy="43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0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DB3C-60BA-A645-A174-B6F09B08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Vauquois</a:t>
            </a:r>
            <a:r>
              <a:rPr lang="en-US" sz="3600" dirty="0"/>
              <a:t> triangle for machine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5C9ED-CE4E-0343-8A45-B2F3910C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EF29C-C5A3-2443-A602-6BCCA7E8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39" y="1579957"/>
            <a:ext cx="5930721" cy="32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37A4-CDB0-F945-BBF6-7569C7D7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Visualizing all attention weights in an encoder-decoder MT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9B11B-E65F-5B4B-94E6-3AA92B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54</a:t>
            </a:fld>
            <a:endParaRPr lang="en-US"/>
          </a:p>
        </p:txBody>
      </p:sp>
      <p:pic>
        <p:nvPicPr>
          <p:cNvPr id="7" name="Screen Recording 2018-11-17 at 1.13.39 PM">
            <a:hlinkClick r:id="" action="ppaction://media"/>
            <a:extLst>
              <a:ext uri="{FF2B5EF4-FFF2-40B4-BE49-F238E27FC236}">
                <a16:creationId xmlns:a16="http://schemas.microsoft.com/office/drawing/2014/main" id="{9D6C97B4-CB05-E24D-B7EE-C5462B8FD1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5668" y="1347351"/>
            <a:ext cx="6254332" cy="55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63A3-E4CE-9DE7-1CC4-CE841961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 encoder-decoder architecture:</a:t>
            </a:r>
            <a:br>
              <a:rPr lang="en-US" sz="3600" dirty="0"/>
            </a:br>
            <a:r>
              <a:rPr lang="en-US" sz="3600" dirty="0"/>
              <a:t>Text-to-text Transfer Transformer (T5)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14D61-4FB0-397C-2489-437D5AC8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9E387E50-2A6B-FA54-FDBB-B5A1601D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0443"/>
            <a:ext cx="7772400" cy="43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641D-0595-BB0B-74F8-FA541FF8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T5 pretraining </a:t>
            </a:r>
            <a:br>
              <a:rPr lang="en-US" sz="3600" dirty="0"/>
            </a:br>
            <a:r>
              <a:rPr lang="en-US" sz="3600" dirty="0"/>
              <a:t>(before the other 18 tasks)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9629A-B4C2-96D3-5CB9-1D36667B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83EAC-6B64-4B99-B0BF-C3AB8526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05" y="2025879"/>
            <a:ext cx="8401790" cy="9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31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68E4-D830-B09B-DBD3-674E5EBD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T5 transformer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9A593-2C35-7998-0DD8-D46545A65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identical to the original architecture, except</a:t>
            </a:r>
          </a:p>
          <a:p>
            <a:r>
              <a:rPr lang="en-US" dirty="0"/>
              <a:t>It replaces the absolute position embedding with an encoding of the relative position between every two tokens</a:t>
            </a:r>
          </a:p>
          <a:p>
            <a:pPr lvl="1"/>
            <a:r>
              <a:rPr lang="en-US" dirty="0"/>
              <a:t>How would you do this?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602D4-B88F-A313-AFF3-A8CB9E1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2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63F6B9-F165-5441-90D9-E44EF40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77AC1-0492-3EE8-BEA8-75F321CD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 classification</a:t>
            </a:r>
          </a:p>
          <a:p>
            <a:r>
              <a:rPr lang="en-US" dirty="0"/>
              <a:t>Part-of-speech tagging</a:t>
            </a:r>
          </a:p>
          <a:p>
            <a:r>
              <a:rPr lang="en-US" dirty="0"/>
              <a:t>Named entity recognition</a:t>
            </a:r>
          </a:p>
          <a:p>
            <a:r>
              <a:rPr lang="en-US" dirty="0"/>
              <a:t>Dependency parsing</a:t>
            </a:r>
          </a:p>
          <a:p>
            <a:r>
              <a:rPr lang="en-US" dirty="0"/>
              <a:t>Relation extraction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Machine translation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AD8C6-6252-344C-B805-83553FF1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4305-012F-5B24-5A45-7D4B45C6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averaging networks (DAN)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4F16-768B-9E5C-7FD5-692B4856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7354BCB2-DE73-ECD7-D78B-FCB43D38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8" y="1392097"/>
            <a:ext cx="5583236" cy="477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D37A7-0748-38F8-E5AF-7CD91637085E}"/>
              </a:ext>
            </a:extLst>
          </p:cNvPr>
          <p:cNvSpPr txBox="1"/>
          <p:nvPr/>
        </p:nvSpPr>
        <p:spPr>
          <a:xfrm>
            <a:off x="3630716" y="6352143"/>
            <a:ext cx="188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Iyyer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al., 2015)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C9803B6-4F8C-7368-DA42-F26459FFBD32}"/>
              </a:ext>
            </a:extLst>
          </p:cNvPr>
          <p:cNvSpPr/>
          <p:nvPr/>
        </p:nvSpPr>
        <p:spPr>
          <a:xfrm>
            <a:off x="6422333" y="4497572"/>
            <a:ext cx="1445759" cy="612648"/>
          </a:xfrm>
          <a:prstGeom prst="wedgeRoundRectCallout">
            <a:avLst>
              <a:gd name="adj1" fmla="val -82511"/>
              <a:gd name="adj2" fmla="val 15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Static embeddings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FBA77B6-BAA1-01D3-0CA4-A73FA5E40620}"/>
              </a:ext>
            </a:extLst>
          </p:cNvPr>
          <p:cNvSpPr/>
          <p:nvPr/>
        </p:nvSpPr>
        <p:spPr>
          <a:xfrm>
            <a:off x="6422332" y="3251442"/>
            <a:ext cx="1445759" cy="612648"/>
          </a:xfrm>
          <a:prstGeom prst="wedgeRoundRectCallout">
            <a:avLst>
              <a:gd name="adj1" fmla="val -178117"/>
              <a:gd name="adj2" fmla="val 2082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Bag of words</a:t>
            </a:r>
          </a:p>
        </p:txBody>
      </p:sp>
    </p:spTree>
    <p:extLst>
      <p:ext uri="{BB962C8B-B14F-4D97-AF65-F5344CB8AC3E}">
        <p14:creationId xmlns:p14="http://schemas.microsoft.com/office/powerpoint/2010/main" val="39218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E88E-5EC0-55B4-FF2D-D8758D15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 does not outperform traditional information retrieval for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46790-6A9E-FC56-20F5-3561391C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53535B5-3E9A-3C42-079D-E1E7EBD3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35" y="1394674"/>
            <a:ext cx="4460330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C851-4447-C8A1-55C3-06957494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FDACE-D4F8-3283-FB43-432AEA4C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fix the DAN limitations for search?</a:t>
            </a:r>
          </a:p>
          <a:p>
            <a:r>
              <a:rPr lang="en-US" dirty="0"/>
              <a:t>What about classification?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1303A-C707-7785-758E-10F32EE4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3A7E-165A-7F84-6B23-D7F6CED2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Acceptor </a:t>
            </a:r>
            <a:r>
              <a:rPr lang="en-US" dirty="0" err="1"/>
              <a:t>biRNN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A5403-8F70-9F66-4E44-565CB208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diagram of a flowchart&#10;&#10;Description automatically generated">
            <a:extLst>
              <a:ext uri="{FF2B5EF4-FFF2-40B4-BE49-F238E27FC236}">
                <a16:creationId xmlns:a16="http://schemas.microsoft.com/office/drawing/2014/main" id="{556B55E3-BAF9-583A-018A-810B7AAC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5" y="1518321"/>
            <a:ext cx="7772400" cy="42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26191</TotalTime>
  <Words>1103</Words>
  <Application>Microsoft Macintosh PowerPoint</Application>
  <PresentationFormat>On-screen Show (4:3)</PresentationFormat>
  <Paragraphs>203</Paragraphs>
  <Slides>58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-apple-system</vt:lpstr>
      <vt:lpstr>Arial</vt:lpstr>
      <vt:lpstr>Calibri</vt:lpstr>
      <vt:lpstr>CMMI10</vt:lpstr>
      <vt:lpstr>LMMono10-Regular-Identity-H</vt:lpstr>
      <vt:lpstr>LMMono9-Regular-Identity-H</vt:lpstr>
      <vt:lpstr>LMRoman10-Italic-Identity-H</vt:lpstr>
      <vt:lpstr>LMRoman9-Regular-Identity-H</vt:lpstr>
      <vt:lpstr>Office Theme</vt:lpstr>
      <vt:lpstr>Deep Learning for Natural Language Processing DLNLP 16: Neural Architectures for NLP Applications</vt:lpstr>
      <vt:lpstr>Review</vt:lpstr>
      <vt:lpstr>Overview</vt:lpstr>
      <vt:lpstr>Text classification</vt:lpstr>
      <vt:lpstr>Applications</vt:lpstr>
      <vt:lpstr>Deep averaging networks (DAN)</vt:lpstr>
      <vt:lpstr>DAN does not outperform traditional information retrieval for search</vt:lpstr>
      <vt:lpstr>Improvements</vt:lpstr>
      <vt:lpstr>Acceptor biRNN</vt:lpstr>
      <vt:lpstr>Transformer network (encoder) for text classification</vt:lpstr>
      <vt:lpstr>Part-0f-speech tagging</vt:lpstr>
      <vt:lpstr>Universal part-of-speech (POS) tags</vt:lpstr>
      <vt:lpstr>PowerPoint Presentation</vt:lpstr>
      <vt:lpstr>POS tagging datasets</vt:lpstr>
      <vt:lpstr>Transducer biRNN for POS tagging</vt:lpstr>
      <vt:lpstr>Transducer transformer for POS tagging</vt:lpstr>
      <vt:lpstr>Named entity recognition</vt:lpstr>
      <vt:lpstr>Example</vt:lpstr>
      <vt:lpstr>PowerPoint Presentation</vt:lpstr>
      <vt:lpstr>Named entity (NE) labels</vt:lpstr>
      <vt:lpstr>NER vs. POS tagging</vt:lpstr>
      <vt:lpstr>NER annotation schemas</vt:lpstr>
      <vt:lpstr>Dependency parsing</vt:lpstr>
      <vt:lpstr>Example of universal dependencies</vt:lpstr>
      <vt:lpstr>Some universal dependency types</vt:lpstr>
      <vt:lpstr>PowerPoint Presentation</vt:lpstr>
      <vt:lpstr>Properties of syntactic dependencies</vt:lpstr>
      <vt:lpstr>Dependency parsing as sequence modeling</vt:lpstr>
      <vt:lpstr>Problems</vt:lpstr>
      <vt:lpstr>Maximum spanning tree example</vt:lpstr>
      <vt:lpstr>Relation extraction</vt:lpstr>
      <vt:lpstr>Example</vt:lpstr>
      <vt:lpstr>PowerPoint Presentation</vt:lpstr>
      <vt:lpstr>Baseline architecture</vt:lpstr>
      <vt:lpstr>Problems</vt:lpstr>
      <vt:lpstr>Fix for problem 1: entity masking</vt:lpstr>
      <vt:lpstr>Fix for problem 2: mention pooling</vt:lpstr>
      <vt:lpstr>Fix for problem 2: entity markers</vt:lpstr>
      <vt:lpstr>Question answering</vt:lpstr>
      <vt:lpstr>Definition</vt:lpstr>
      <vt:lpstr>Example of extractive QA (SQuAD)</vt:lpstr>
      <vt:lpstr>Example of extractive QA (SQuAD)</vt:lpstr>
      <vt:lpstr>Example of multiple-choice QA (QASC)</vt:lpstr>
      <vt:lpstr>PowerPoint Presentation</vt:lpstr>
      <vt:lpstr>Architecture for extractive QA</vt:lpstr>
      <vt:lpstr>Architecture for extractive QA</vt:lpstr>
      <vt:lpstr>Architecture for extractive QA</vt:lpstr>
      <vt:lpstr>Architecture for extractive QA</vt:lpstr>
      <vt:lpstr>Architecture for multiple-choice QA</vt:lpstr>
      <vt:lpstr>Architecture for multiple-choice QA</vt:lpstr>
      <vt:lpstr>Machine translation</vt:lpstr>
      <vt:lpstr>Motivation</vt:lpstr>
      <vt:lpstr>Vauquois triangle for machine translation</vt:lpstr>
      <vt:lpstr>Visualizing all attention weights in an encoder-decoder MT system</vt:lpstr>
      <vt:lpstr>Example encoder-decoder architecture: Text-to-text Transfer Transformer (T5)</vt:lpstr>
      <vt:lpstr>T5 pretraining  (before the other 18 tasks)</vt:lpstr>
      <vt:lpstr>T5 transformer</vt:lpstr>
      <vt:lpstr>Takeaway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2230</cp:revision>
  <dcterms:created xsi:type="dcterms:W3CDTF">2013-07-26T18:41:15Z</dcterms:created>
  <dcterms:modified xsi:type="dcterms:W3CDTF">2023-12-04T01:15:49Z</dcterms:modified>
</cp:coreProperties>
</file>