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56" r:id="rId3"/>
    <p:sldId id="487" r:id="rId4"/>
    <p:sldId id="502" r:id="rId5"/>
    <p:sldId id="488" r:id="rId6"/>
    <p:sldId id="489" r:id="rId7"/>
    <p:sldId id="490" r:id="rId8"/>
    <p:sldId id="492" r:id="rId9"/>
    <p:sldId id="491" r:id="rId10"/>
    <p:sldId id="493" r:id="rId11"/>
    <p:sldId id="494" r:id="rId12"/>
    <p:sldId id="495" r:id="rId13"/>
    <p:sldId id="496" r:id="rId14"/>
    <p:sldId id="497" r:id="rId15"/>
    <p:sldId id="498" r:id="rId16"/>
    <p:sldId id="503" r:id="rId17"/>
    <p:sldId id="499" r:id="rId18"/>
    <p:sldId id="500" r:id="rId19"/>
    <p:sldId id="325" r:id="rId20"/>
    <p:sldId id="559" r:id="rId21"/>
    <p:sldId id="328" r:id="rId22"/>
    <p:sldId id="339" r:id="rId23"/>
    <p:sldId id="337" r:id="rId24"/>
    <p:sldId id="560" r:id="rId25"/>
    <p:sldId id="519" r:id="rId26"/>
    <p:sldId id="329" r:id="rId27"/>
    <p:sldId id="338" r:id="rId28"/>
    <p:sldId id="272" r:id="rId29"/>
    <p:sldId id="273" r:id="rId30"/>
    <p:sldId id="274" r:id="rId31"/>
    <p:sldId id="322" r:id="rId32"/>
    <p:sldId id="332" r:id="rId33"/>
    <p:sldId id="331" r:id="rId34"/>
    <p:sldId id="333" r:id="rId35"/>
    <p:sldId id="501" r:id="rId36"/>
    <p:sldId id="520" r:id="rId37"/>
    <p:sldId id="518" r:id="rId38"/>
    <p:sldId id="521" r:id="rId39"/>
    <p:sldId id="52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9" autoAdjust="0"/>
    <p:restoredTop sz="94286"/>
  </p:normalViewPr>
  <p:slideViewPr>
    <p:cSldViewPr snapToGrid="0" snapToObjects="1">
      <p:cViewPr varScale="1">
        <p:scale>
          <a:sx n="120" d="100"/>
          <a:sy n="120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E6A5C-D5AE-684F-BF26-7E76C0B2B32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F77E1-1A56-564F-B276-833BDCD5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43DF8-F312-1142-8E7C-15CEE610813C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EA26-C7B2-0643-A8CC-F934F752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1EA26-C7B2-0643-A8CC-F934F7522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 monitors video feeds to keep you safe</a:t>
            </a:r>
          </a:p>
          <a:p>
            <a:r>
              <a:rPr lang="en-US" dirty="0"/>
              <a:t>Letters</a:t>
            </a:r>
            <a:r>
              <a:rPr lang="en-US" baseline="0" dirty="0"/>
              <a:t> routed by an algorithm that reads hand-written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Xbox </a:t>
            </a:r>
            <a:r>
              <a:rPr lang="en-US" dirty="0" err="1"/>
              <a:t>Kinnect</a:t>
            </a:r>
            <a:r>
              <a:rPr lang="en-US" dirty="0"/>
              <a:t> tracks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pill at night: diagnosed with help of ML, drug designed/tested with ML &lt;===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0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4FC-81DC-B345-9452-EE2EFCF40990}" type="datetime1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68064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29B-6519-E54C-A0D5-02035CB2F1D1}" type="datetime1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7615-F35C-D645-B9C5-E2C3B5F772B0}" type="datetime1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DD1E-43DF-1447-B67E-C2FF037BB152}" type="datetime1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ECE9-17BF-4B4A-9D11-C086DF8ED769}" type="datetime1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098-6381-DD46-8047-CE256E6BC962}" type="datetime1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E5D3-A73B-9342-B461-0435ABAEB59E}" type="datetime1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3828-7DDD-6A49-A491-38ABE7CC7735}" type="datetime1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2BA2-DA1C-4E47-A9EB-F4801BDC2430}" type="datetime1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FD5B-0E87-6F4C-AEE1-38EBA1DFE424}" type="datetime1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D2B7-869F-A54D-99D1-102A2843BF47}" type="datetime1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CC67-2A40-0848-B754-1DE343F102EB}" type="datetime1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9.jp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14.jpg"/><Relationship Id="rId5" Type="http://schemas.openxmlformats.org/officeDocument/2006/relationships/image" Target="../media/image20.jpg"/><Relationship Id="rId10" Type="http://schemas.openxmlformats.org/officeDocument/2006/relationships/image" Target="../media/image13.png"/><Relationship Id="rId4" Type="http://schemas.openxmlformats.org/officeDocument/2006/relationships/image" Target="../media/image21.jpg"/><Relationship Id="rId9" Type="http://schemas.openxmlformats.org/officeDocument/2006/relationships/image" Target="../media/image17.jp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lulab.github.io/gentlenl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119"/>
            <a:ext cx="7772400" cy="1852332"/>
          </a:xfrm>
        </p:spPr>
        <p:txBody>
          <a:bodyPr>
            <a:normAutofit/>
          </a:bodyPr>
          <a:lstStyle/>
          <a:p>
            <a:r>
              <a:rPr lang="en-US" sz="2800" b="1" dirty="0"/>
              <a:t>Deep Learning for Natural Language Processing</a:t>
            </a:r>
            <a:br>
              <a:rPr lang="en-US" sz="2800" b="1" dirty="0"/>
            </a:br>
            <a:r>
              <a:rPr lang="en-US" sz="2800" b="1" dirty="0"/>
              <a:t>DLNLP 1: 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" y="3957917"/>
            <a:ext cx="8444753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Mihai Surdeanu 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download.jpeg">
            <a:extLst>
              <a:ext uri="{FF2B5EF4-FFF2-40B4-BE49-F238E27FC236}">
                <a16:creationId xmlns:a16="http://schemas.microsoft.com/office/drawing/2014/main" id="{DD08005D-8C68-9857-3868-1A3BF85D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6" name="Picture 5" descr="clulab.png">
            <a:extLst>
              <a:ext uri="{FF2B5EF4-FFF2-40B4-BE49-F238E27FC236}">
                <a16:creationId xmlns:a16="http://schemas.microsoft.com/office/drawing/2014/main" id="{E4693800-A345-DE8A-A8CE-EFFB0078E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work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cube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8" y="1452173"/>
            <a:ext cx="3003705" cy="1792211"/>
          </a:xfrm>
          <a:prstGeom prst="rect">
            <a:avLst/>
          </a:prstGeom>
        </p:spPr>
      </p:pic>
      <p:pic>
        <p:nvPicPr>
          <p:cNvPr id="6" name="Picture 5" descr="Screenshot-from-2013-05-09-0137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16" y="1621420"/>
            <a:ext cx="2865262" cy="1087857"/>
          </a:xfrm>
          <a:prstGeom prst="rect">
            <a:avLst/>
          </a:prstGeom>
        </p:spPr>
      </p:pic>
      <p:pic>
        <p:nvPicPr>
          <p:cNvPr id="7" name="Picture 6" descr="stepspellingerrors1w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05" y="3123735"/>
            <a:ext cx="3245628" cy="2944043"/>
          </a:xfrm>
          <a:prstGeom prst="rect">
            <a:avLst/>
          </a:prstGeom>
        </p:spPr>
      </p:pic>
      <p:pic>
        <p:nvPicPr>
          <p:cNvPr id="8" name="Picture 7" descr="Bing-Trav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" y="3531842"/>
            <a:ext cx="4163568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work, at the supermarket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wholefoo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289"/>
            <a:ext cx="5842000" cy="3505200"/>
          </a:xfrm>
          <a:prstGeom prst="rect">
            <a:avLst/>
          </a:prstGeom>
        </p:spPr>
      </p:pic>
      <p:pic>
        <p:nvPicPr>
          <p:cNvPr id="5" name="Picture 4" descr="www.northmobilepost.comwp-contentuploads201312credit-card-scam-in-mob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60" y="4119351"/>
            <a:ext cx="4264279" cy="2236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Back at home, you walk your dog to get your mail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9" y="2076450"/>
            <a:ext cx="2857500" cy="28448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160184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6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dinner you play with your kids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n-INTL_L_Xbox360_Kinect_Joyride_Z4C-00001_RM6_mn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4" y="1701800"/>
            <a:ext cx="7493000" cy="421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7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ctor-robot-930x5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5" y="3051437"/>
            <a:ext cx="5876805" cy="3304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take a pill before calling it a 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o-PILL-facebo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1" y="1713202"/>
            <a:ext cx="4681728" cy="312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andora-radio-listen-to-free-internet-radio-find-new-music1-642x2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8" y="5377132"/>
            <a:ext cx="3716805" cy="1453143"/>
          </a:xfrm>
          <a:prstGeom prst="rect">
            <a:avLst/>
          </a:prstGeom>
        </p:spPr>
      </p:pic>
      <p:pic>
        <p:nvPicPr>
          <p:cNvPr id="10" name="Picture 9" descr="cube_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8" y="899895"/>
            <a:ext cx="3003705" cy="17922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doctor-robot-930x5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5" y="3051437"/>
            <a:ext cx="4804361" cy="2701807"/>
          </a:xfrm>
          <a:prstGeom prst="rect">
            <a:avLst/>
          </a:prstGeom>
        </p:spPr>
      </p:pic>
      <p:pic>
        <p:nvPicPr>
          <p:cNvPr id="5" name="Picture 4" descr="en-INTL_L_Xbox360_Kinect_Joyride_Z4C-00001_RM6_mnc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44" y="211907"/>
            <a:ext cx="3153834" cy="17747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9" y="2076450"/>
            <a:ext cx="2138164" cy="2128661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95" y="1099257"/>
            <a:ext cx="2060927" cy="2060927"/>
          </a:xfrm>
          <a:prstGeom prst="rect">
            <a:avLst/>
          </a:prstGeom>
        </p:spPr>
      </p:pic>
      <p:pic>
        <p:nvPicPr>
          <p:cNvPr id="8" name="Picture 7" descr="wholefood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9" y="4253089"/>
            <a:ext cx="3203222" cy="1921933"/>
          </a:xfrm>
          <a:prstGeom prst="rect">
            <a:avLst/>
          </a:prstGeom>
        </p:spPr>
      </p:pic>
      <p:pic>
        <p:nvPicPr>
          <p:cNvPr id="9" name="Picture 8" descr="www.northmobilepost.comwp-contentuploads201312credit-card-scam-in-mobil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92" y="3302404"/>
            <a:ext cx="3114608" cy="1633893"/>
          </a:xfrm>
          <a:prstGeom prst="rect">
            <a:avLst/>
          </a:prstGeom>
        </p:spPr>
      </p:pic>
      <p:pic>
        <p:nvPicPr>
          <p:cNvPr id="11" name="Picture 10" descr="Screenshot-from-2013-05-09-01373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78" y="355966"/>
            <a:ext cx="2865262" cy="1087857"/>
          </a:xfrm>
          <a:prstGeom prst="rect">
            <a:avLst/>
          </a:prstGeom>
        </p:spPr>
      </p:pic>
      <p:pic>
        <p:nvPicPr>
          <p:cNvPr id="12" name="Picture 11" descr="stepspellingerrors1wm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53089"/>
            <a:ext cx="2467796" cy="2238487"/>
          </a:xfrm>
          <a:prstGeom prst="rect">
            <a:avLst/>
          </a:prstGeom>
        </p:spPr>
      </p:pic>
      <p:pic>
        <p:nvPicPr>
          <p:cNvPr id="13" name="Picture 12" descr="Bing-Trave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93" y="3218806"/>
            <a:ext cx="2819823" cy="1717491"/>
          </a:xfrm>
          <a:prstGeom prst="rect">
            <a:avLst/>
          </a:prstGeom>
        </p:spPr>
      </p:pic>
      <p:pic>
        <p:nvPicPr>
          <p:cNvPr id="16" name="Picture 15" descr="unname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58" y="1738239"/>
            <a:ext cx="1799571" cy="1799571"/>
          </a:xfrm>
          <a:prstGeom prst="rect">
            <a:avLst/>
          </a:prstGeom>
        </p:spPr>
      </p:pic>
      <p:pic>
        <p:nvPicPr>
          <p:cNvPr id="17" name="Picture 16" descr="nest-stock-image-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44" y="1827467"/>
            <a:ext cx="2665434" cy="26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60762-2909-7D49-A2D6-DA63A309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natural language processing?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ADA6E-F8E4-FF41-88CF-ADAC2B508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66FFE-2342-7149-AD1E-C7A75575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is beautiful and hard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21" y="1729477"/>
            <a:ext cx="4582160" cy="51285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31770" y="5532120"/>
            <a:ext cx="3406140" cy="1143000"/>
          </a:xfrm>
          <a:prstGeom prst="roundRect">
            <a:avLst>
              <a:gd name="adj" fmla="val 9667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“Beating up” 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eat “pork” and “beef” but we raise “pigs” and “cows”?</a:t>
            </a:r>
          </a:p>
          <a:p>
            <a:endParaRPr lang="en-US" dirty="0"/>
          </a:p>
          <a:p>
            <a:r>
              <a:rPr lang="en-US" dirty="0"/>
              <a:t>What is the percentage of cognates with French in English?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Syntactic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8937" y="1738489"/>
            <a:ext cx="598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“Our company </a:t>
            </a:r>
            <a:r>
              <a:rPr lang="en-US" sz="3200"/>
              <a:t>is training workers.”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922" y="3462644"/>
            <a:ext cx="6355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Correct: “is training” as a verb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1293D2-EA12-4391-FF7E-380FD95874C2}"/>
              </a:ext>
            </a:extLst>
          </p:cNvPr>
          <p:cNvSpPr/>
          <p:nvPr/>
        </p:nvSpPr>
        <p:spPr>
          <a:xfrm>
            <a:off x="4104686" y="1788960"/>
            <a:ext cx="1743739" cy="4838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8491211F-71B5-06D3-DC87-495850E2EEB0}"/>
              </a:ext>
            </a:extLst>
          </p:cNvPr>
          <p:cNvSpPr/>
          <p:nvPr/>
        </p:nvSpPr>
        <p:spPr>
          <a:xfrm rot="16200000">
            <a:off x="4734239" y="2612396"/>
            <a:ext cx="484632" cy="114857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D633-7A4D-C242-A0E6-FFB5C265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646E-46A7-034E-A8B4-2C7508C6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and code available here: </a:t>
            </a:r>
            <a:r>
              <a:rPr lang="en-US" b="0" i="0" u="none" strike="noStrike" dirty="0">
                <a:effectLst/>
                <a:latin typeface="-apple-system"/>
                <a:hlinkClick r:id="rId2"/>
              </a:rPr>
              <a:t>http://clulab.github.io/gentlenlp/</a:t>
            </a:r>
            <a:r>
              <a:rPr lang="en-US" b="0" i="0" u="none" strike="noStrike" dirty="0">
                <a:effectLst/>
                <a:latin typeface="-apple-system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536C1-16B7-8945-8E2D-CA400272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Syntactic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8937" y="1738489"/>
            <a:ext cx="598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“Our company is training workers.”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922" y="3462644"/>
            <a:ext cx="6742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Incorrect: “training” modifies “workers, as in: “Those are training wheels.”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1293D2-EA12-4391-FF7E-380FD95874C2}"/>
              </a:ext>
            </a:extLst>
          </p:cNvPr>
          <p:cNvSpPr/>
          <p:nvPr/>
        </p:nvSpPr>
        <p:spPr>
          <a:xfrm>
            <a:off x="4450374" y="1764411"/>
            <a:ext cx="2742163" cy="4838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8491211F-71B5-06D3-DC87-495850E2EEB0}"/>
              </a:ext>
            </a:extLst>
          </p:cNvPr>
          <p:cNvSpPr/>
          <p:nvPr/>
        </p:nvSpPr>
        <p:spPr>
          <a:xfrm rot="16200000">
            <a:off x="4734239" y="2612396"/>
            <a:ext cx="484632" cy="1148575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80412-160B-5942-9975-E4D92B5E0AB0}"/>
              </a:ext>
            </a:extLst>
          </p:cNvPr>
          <p:cNvSpPr txBox="1"/>
          <p:nvPr/>
        </p:nvSpPr>
        <p:spPr>
          <a:xfrm>
            <a:off x="2115351" y="5386854"/>
            <a:ext cx="687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Why does syntactic analysis still matter?</a:t>
            </a:r>
          </a:p>
        </p:txBody>
      </p:sp>
    </p:spTree>
    <p:extLst>
      <p:ext uri="{BB962C8B-B14F-4D97-AF65-F5344CB8AC3E}">
        <p14:creationId xmlns:p14="http://schemas.microsoft.com/office/powerpoint/2010/main" val="19320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Ambiguity and </a:t>
            </a:r>
            <a:r>
              <a:rPr lang="en-US" dirty="0" err="1"/>
              <a:t>selectional</a:t>
            </a:r>
            <a:r>
              <a:rPr lang="en-US" dirty="0"/>
              <a:t> preferences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426" y="1727200"/>
            <a:ext cx="5699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</a:t>
            </a:r>
            <a:r>
              <a:rPr lang="en-US" sz="3200" b="1" dirty="0"/>
              <a:t>swallowed</a:t>
            </a:r>
            <a:r>
              <a:rPr lang="en-US" sz="3200" dirty="0"/>
              <a:t> a bug while running.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1426" y="4092228"/>
            <a:ext cx="7472430" cy="1301619"/>
            <a:chOff x="1031426" y="3539067"/>
            <a:chExt cx="7472430" cy="1301619"/>
          </a:xfrm>
        </p:grpSpPr>
        <p:sp>
          <p:nvSpPr>
            <p:cNvPr id="4" name="TextBox 3"/>
            <p:cNvSpPr txBox="1"/>
            <p:nvPr/>
          </p:nvSpPr>
          <p:spPr>
            <a:xfrm>
              <a:off x="1031426" y="3539067"/>
              <a:ext cx="74724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 </a:t>
              </a:r>
              <a:r>
                <a:rPr lang="en-US" sz="3200" b="1" dirty="0"/>
                <a:t>swallowed</a:t>
              </a:r>
              <a:r>
                <a:rPr lang="en-US" sz="3200" dirty="0"/>
                <a:t> his story, hook, line, and sinker.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31426" y="4255911"/>
              <a:ext cx="6462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The supernova </a:t>
              </a:r>
              <a:r>
                <a:rPr lang="en-US" sz="3200" b="1" dirty="0"/>
                <a:t>swallowed</a:t>
              </a:r>
              <a:r>
                <a:rPr lang="en-US" sz="3200" dirty="0"/>
                <a:t> </a:t>
              </a:r>
              <a:r>
                <a:rPr lang="en-US" sz="3200"/>
                <a:t>the planet.</a:t>
              </a:r>
              <a:endParaRPr lang="en-US" sz="3200" dirty="0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2617038" y="2642305"/>
            <a:ext cx="5177663" cy="1068592"/>
          </a:xfrm>
          <a:prstGeom prst="wedgeRoundRectCallout">
            <a:avLst>
              <a:gd name="adj1" fmla="val -54443"/>
              <a:gd name="adj2" fmla="val -883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What </a:t>
            </a:r>
            <a:r>
              <a:rPr lang="en-US" sz="2400" dirty="0" err="1">
                <a:solidFill>
                  <a:srgbClr val="0070C0"/>
                </a:solidFill>
              </a:rPr>
              <a:t>selectional</a:t>
            </a:r>
            <a:r>
              <a:rPr lang="en-US" sz="2400" dirty="0">
                <a:solidFill>
                  <a:srgbClr val="0070C0"/>
                </a:solidFill>
              </a:rPr>
              <a:t> preferences would you add for the verb “swallow”?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22" y="1620825"/>
            <a:ext cx="2864556" cy="466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6395" y="6488668"/>
            <a:ext cx="231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Slide by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Yoav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Goldberg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Discourse/Ellipsis/Multi-modality/Humor</a:t>
            </a:r>
            <a:r>
              <a:rPr lang="en-US"/>
              <a:t>/Sarcasm/Etc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89" y="1715911"/>
            <a:ext cx="4840111" cy="48401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388-3646-5187-AB61-5BAF396C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is infinite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86647-0FCA-0026-469B-765EB4E0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06526"/>
          </a:xfrm>
        </p:spPr>
        <p:txBody>
          <a:bodyPr/>
          <a:lstStyle/>
          <a:p>
            <a:r>
              <a:rPr lang="en-US" dirty="0"/>
              <a:t>A new expression I discovered this summer abroad: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80C78-4822-E370-C731-98568A7E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9F652-6F71-A711-C259-10038C134647}"/>
              </a:ext>
            </a:extLst>
          </p:cNvPr>
          <p:cNvSpPr txBox="1"/>
          <p:nvPr/>
        </p:nvSpPr>
        <p:spPr>
          <a:xfrm>
            <a:off x="2296377" y="3073791"/>
            <a:ext cx="4551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“Please so much”</a:t>
            </a:r>
          </a:p>
        </p:txBody>
      </p:sp>
    </p:spTree>
    <p:extLst>
      <p:ext uri="{BB962C8B-B14F-4D97-AF65-F5344CB8AC3E}">
        <p14:creationId xmlns:p14="http://schemas.microsoft.com/office/powerpoint/2010/main" val="85412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90A6-95B0-3E4E-ADA9-491B64C0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There are about 7K languages in the world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0E51D-F566-604D-A26C-EC2824F8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87262-46C8-FC45-A2DB-942B65CF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24" y="1936750"/>
            <a:ext cx="5905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8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understanding enables important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Language Processing (NLP) in a nutshell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2" y="1782234"/>
            <a:ext cx="7258756" cy="3522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6395" y="6488668"/>
            <a:ext cx="231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Slide by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Yoav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Goldberg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9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NLP Applications</a:t>
            </a:r>
            <a:br>
              <a:rPr lang="en-US" dirty="0"/>
            </a:br>
            <a:r>
              <a:rPr lang="en-US" sz="3600" dirty="0"/>
              <a:t>Question Answering</a:t>
            </a:r>
            <a:endParaRPr lang="en-US" dirty="0"/>
          </a:p>
        </p:txBody>
      </p:sp>
      <p:pic>
        <p:nvPicPr>
          <p:cNvPr id="3" name="Picture 2" descr="watson-ai-jeopar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42" y="1985099"/>
            <a:ext cx="6098691" cy="3562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0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NLP Applications</a:t>
            </a:r>
            <a:br>
              <a:rPr lang="en-US" dirty="0"/>
            </a:br>
            <a:r>
              <a:rPr lang="en-US" sz="3600" dirty="0"/>
              <a:t>Question Answering</a:t>
            </a:r>
            <a:endParaRPr lang="en-US" dirty="0"/>
          </a:p>
        </p:txBody>
      </p:sp>
      <p:pic>
        <p:nvPicPr>
          <p:cNvPr id="4" name="Picture 3" descr="321762-siri-steve-is-really-insid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7" y="2017165"/>
            <a:ext cx="3492500" cy="3492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80446" y="395110"/>
            <a:ext cx="6406444" cy="6074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325" y="651557"/>
            <a:ext cx="32101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Computer Science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77904" y="1749778"/>
            <a:ext cx="4882444" cy="4606572"/>
            <a:chOff x="2477904" y="1749778"/>
            <a:chExt cx="4882444" cy="4606572"/>
          </a:xfrm>
        </p:grpSpPr>
        <p:sp>
          <p:nvSpPr>
            <p:cNvPr id="7" name="Oval 6"/>
            <p:cNvSpPr/>
            <p:nvPr/>
          </p:nvSpPr>
          <p:spPr>
            <a:xfrm>
              <a:off x="2477904" y="1749778"/>
              <a:ext cx="4882444" cy="4606572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7725" y="2130401"/>
              <a:ext cx="3169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Artificial Intelligence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90659" y="2906888"/>
            <a:ext cx="3443112" cy="3144861"/>
            <a:chOff x="3190659" y="2906888"/>
            <a:chExt cx="3443112" cy="3144861"/>
          </a:xfrm>
        </p:grpSpPr>
        <p:sp>
          <p:nvSpPr>
            <p:cNvPr id="9" name="Oval 8"/>
            <p:cNvSpPr/>
            <p:nvPr/>
          </p:nvSpPr>
          <p:spPr>
            <a:xfrm>
              <a:off x="3190659" y="2906888"/>
              <a:ext cx="3443112" cy="3144861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7412" y="3040151"/>
              <a:ext cx="145424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Machine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Learning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B26D15-9A9E-1F40-825A-6B03B83B1998}"/>
              </a:ext>
            </a:extLst>
          </p:cNvPr>
          <p:cNvGrpSpPr/>
          <p:nvPr/>
        </p:nvGrpSpPr>
        <p:grpSpPr>
          <a:xfrm>
            <a:off x="3632697" y="3522407"/>
            <a:ext cx="2663294" cy="2393418"/>
            <a:chOff x="3632697" y="3522407"/>
            <a:chExt cx="2663294" cy="239341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F59C4C-3A8C-3B44-A320-AD4F6008AC13}"/>
                </a:ext>
              </a:extLst>
            </p:cNvPr>
            <p:cNvSpPr/>
            <p:nvPr/>
          </p:nvSpPr>
          <p:spPr>
            <a:xfrm>
              <a:off x="3632697" y="3522407"/>
              <a:ext cx="2663294" cy="2393418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5697BD-8470-3C49-A8D5-10A065815B53}"/>
                </a:ext>
              </a:extLst>
            </p:cNvPr>
            <p:cNvSpPr txBox="1"/>
            <p:nvPr/>
          </p:nvSpPr>
          <p:spPr>
            <a:xfrm>
              <a:off x="4333401" y="4377585"/>
              <a:ext cx="12618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Deep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Learning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9DF19-A3DE-0F42-BF75-6B52E76B9831}"/>
              </a:ext>
            </a:extLst>
          </p:cNvPr>
          <p:cNvGrpSpPr/>
          <p:nvPr/>
        </p:nvGrpSpPr>
        <p:grpSpPr>
          <a:xfrm>
            <a:off x="5029969" y="3744511"/>
            <a:ext cx="3443112" cy="3144861"/>
            <a:chOff x="3316819" y="3450495"/>
            <a:chExt cx="3443112" cy="314486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92CFBF-D122-F349-815A-5CF38B2F5DD7}"/>
                </a:ext>
              </a:extLst>
            </p:cNvPr>
            <p:cNvSpPr/>
            <p:nvPr/>
          </p:nvSpPr>
          <p:spPr>
            <a:xfrm>
              <a:off x="3316819" y="3450495"/>
              <a:ext cx="3443112" cy="314486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57150" cmpd="sng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877FE6-BCF5-674A-B36D-00984831DF38}"/>
                </a:ext>
              </a:extLst>
            </p:cNvPr>
            <p:cNvSpPr txBox="1"/>
            <p:nvPr/>
          </p:nvSpPr>
          <p:spPr>
            <a:xfrm>
              <a:off x="4170188" y="4250802"/>
              <a:ext cx="173637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Natural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Language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0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NLP Applications</a:t>
            </a:r>
            <a:br>
              <a:rPr lang="en-US" dirty="0"/>
            </a:br>
            <a:r>
              <a:rPr lang="en-US" sz="3600" dirty="0"/>
              <a:t>Question Answering</a:t>
            </a:r>
            <a:endParaRPr lang="en-US" dirty="0"/>
          </a:p>
        </p:txBody>
      </p:sp>
      <p:pic>
        <p:nvPicPr>
          <p:cNvPr id="5" name="Picture 4" descr="Screen Shot 2013-07-29 at 10.4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9117"/>
            <a:ext cx="8218511" cy="33820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NLP Applications</a:t>
            </a:r>
            <a:br>
              <a:rPr lang="en-US" dirty="0"/>
            </a:br>
            <a:r>
              <a:rPr lang="en-US" sz="3600" dirty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athletes begin to exercise, their heart rates and respiration rates increase.  At what level of organization does the human body coordinate these functions?</a:t>
            </a:r>
          </a:p>
          <a:p>
            <a:pPr lvl="1"/>
            <a:r>
              <a:rPr lang="en-US" dirty="0"/>
              <a:t>A: at the tissue level	</a:t>
            </a:r>
          </a:p>
          <a:p>
            <a:pPr lvl="1"/>
            <a:r>
              <a:rPr lang="en-US" dirty="0"/>
              <a:t>B: at the organ level	</a:t>
            </a:r>
          </a:p>
          <a:p>
            <a:pPr lvl="1"/>
            <a:r>
              <a:rPr lang="en-US" dirty="0"/>
              <a:t>C: at the system level	</a:t>
            </a:r>
          </a:p>
          <a:p>
            <a:pPr lvl="1"/>
            <a:r>
              <a:rPr lang="en-US" dirty="0"/>
              <a:t>D: at the cellular level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006898" y="3863181"/>
            <a:ext cx="3679902" cy="1345234"/>
          </a:xfrm>
          <a:prstGeom prst="wedgeRoundRectCallout">
            <a:avLst>
              <a:gd name="adj1" fmla="val -53187"/>
              <a:gd name="adj2" fmla="val 208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Unsolved problem!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Needs logical inference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Very little training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Machine reading/information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1725-8C19-6743-80FA-C7E85C9D8BE8}" type="slidenum">
              <a:rPr lang="en-US" smtClean="0"/>
              <a:t>32</a:t>
            </a:fld>
            <a:endParaRPr lang="en-US"/>
          </a:p>
        </p:txBody>
      </p:sp>
      <p:pic>
        <p:nvPicPr>
          <p:cNvPr id="7" name="Content Placeholder 12" descr="DarpaEvalDefens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66700" y="1545990"/>
            <a:ext cx="9410700" cy="5175523"/>
          </a:xfrm>
        </p:spPr>
      </p:pic>
      <p:sp>
        <p:nvSpPr>
          <p:cNvPr id="8" name="Freeform 7"/>
          <p:cNvSpPr/>
          <p:nvPr/>
        </p:nvSpPr>
        <p:spPr>
          <a:xfrm>
            <a:off x="5130603" y="2362200"/>
            <a:ext cx="2206579" cy="1343820"/>
          </a:xfrm>
          <a:custGeom>
            <a:avLst/>
            <a:gdLst>
              <a:gd name="connsiteX0" fmla="*/ 355797 w 2206579"/>
              <a:gd name="connsiteY0" fmla="*/ 215900 h 1343820"/>
              <a:gd name="connsiteX1" fmla="*/ 1460697 w 2206579"/>
              <a:gd name="connsiteY1" fmla="*/ 330200 h 1343820"/>
              <a:gd name="connsiteX2" fmla="*/ 2197297 w 2206579"/>
              <a:gd name="connsiteY2" fmla="*/ 1117600 h 1343820"/>
              <a:gd name="connsiteX3" fmla="*/ 952697 w 2206579"/>
              <a:gd name="connsiteY3" fmla="*/ 1333500 h 1343820"/>
              <a:gd name="connsiteX4" fmla="*/ 12897 w 2206579"/>
              <a:gd name="connsiteY4" fmla="*/ 863600 h 1343820"/>
              <a:gd name="connsiteX5" fmla="*/ 381197 w 2206579"/>
              <a:gd name="connsiteY5" fmla="*/ 0 h 13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579" h="1343820">
                <a:moveTo>
                  <a:pt x="355797" y="215900"/>
                </a:moveTo>
                <a:cubicBezTo>
                  <a:pt x="754788" y="197908"/>
                  <a:pt x="1153780" y="179917"/>
                  <a:pt x="1460697" y="330200"/>
                </a:cubicBezTo>
                <a:cubicBezTo>
                  <a:pt x="1767614" y="480483"/>
                  <a:pt x="2281964" y="950383"/>
                  <a:pt x="2197297" y="1117600"/>
                </a:cubicBezTo>
                <a:cubicBezTo>
                  <a:pt x="2112630" y="1284817"/>
                  <a:pt x="1316764" y="1375833"/>
                  <a:pt x="952697" y="1333500"/>
                </a:cubicBezTo>
                <a:cubicBezTo>
                  <a:pt x="588630" y="1291167"/>
                  <a:pt x="108147" y="1085850"/>
                  <a:pt x="12897" y="863600"/>
                </a:cubicBezTo>
                <a:cubicBezTo>
                  <a:pt x="-82353" y="641350"/>
                  <a:pt x="381197" y="0"/>
                  <a:pt x="381197" y="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91376" y="1916415"/>
            <a:ext cx="2112387" cy="1117695"/>
            <a:chOff x="937573" y="1338703"/>
            <a:chExt cx="2112387" cy="1117695"/>
          </a:xfrm>
        </p:grpSpPr>
        <p:sp>
          <p:nvSpPr>
            <p:cNvPr id="9" name="Right Arrow 8"/>
            <p:cNvSpPr/>
            <p:nvPr/>
          </p:nvSpPr>
          <p:spPr>
            <a:xfrm rot="3006226">
              <a:off x="2472899" y="1879337"/>
              <a:ext cx="763886" cy="39023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7573" y="1338703"/>
              <a:ext cx="1756824" cy="914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Human domain experts are around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3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Machine reading/information extraction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2" y="1677812"/>
            <a:ext cx="7258756" cy="5013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0556"/>
            <a:ext cx="8195733" cy="2624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98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many others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Exercise: can you suggest a few other NLP applications?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4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C10D-5C4A-B748-BD1C-80929C36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NLP applications are built using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520B-3B7C-4149-B3C9-4690D914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Deep learning </a:t>
            </a:r>
            <a:r>
              <a:rPr lang="en-US" dirty="0"/>
              <a:t>= subset of machine learning methods that use </a:t>
            </a:r>
            <a:r>
              <a:rPr lang="en-US" i="1" dirty="0"/>
              <a:t>artificial neural networks (ANN)</a:t>
            </a:r>
          </a:p>
          <a:p>
            <a:endParaRPr lang="en-US" i="1" dirty="0"/>
          </a:p>
          <a:p>
            <a:r>
              <a:rPr lang="en-US" dirty="0"/>
              <a:t>Simplest ANN has 1 neuron = perceptron (we will discuss this soon)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0F36F-6823-0045-B37E-8425F4F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08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14542-D919-6548-B675-BCF7B295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is far from perfect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6D97E-8379-4549-98F2-B3D6755C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762F5-D226-2045-B342-C8B842EB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17" y="1682472"/>
            <a:ext cx="3135244" cy="4779335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D4C867B-F59E-9749-AA4E-69C93375DE1D}"/>
              </a:ext>
            </a:extLst>
          </p:cNvPr>
          <p:cNvSpPr/>
          <p:nvPr/>
        </p:nvSpPr>
        <p:spPr>
          <a:xfrm>
            <a:off x="5014922" y="2334376"/>
            <a:ext cx="3671878" cy="1737763"/>
          </a:xfrm>
          <a:prstGeom prst="wedgeRoundRectCallout">
            <a:avLst>
              <a:gd name="adj1" fmla="val -64729"/>
              <a:gd name="adj2" fmla="val 1366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Deep learning is opaque, brittle, and has no commonsense</a:t>
            </a:r>
          </a:p>
        </p:txBody>
      </p:sp>
    </p:spTree>
    <p:extLst>
      <p:ext uri="{BB962C8B-B14F-4D97-AF65-F5344CB8AC3E}">
        <p14:creationId xmlns:p14="http://schemas.microsoft.com/office/powerpoint/2010/main" val="2324133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another deep learning course?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B062-421E-EB42-A73C-1B45573F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1CCE-C9B4-2442-AB40-BEB3A91C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295"/>
            <a:ext cx="9144000" cy="5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3CFBA4-50E5-A84E-BF3A-CE62BE3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machine learning?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6E65C-B57B-F340-9286-56ADBA807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6CD24-4AC1-6B40-9D3A-A3EB7AD2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1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terminator_1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295628"/>
            <a:ext cx="5898444" cy="3320253"/>
          </a:xfrm>
          <a:prstGeom prst="rect">
            <a:avLst/>
          </a:prstGeom>
        </p:spPr>
      </p:pic>
      <p:pic>
        <p:nvPicPr>
          <p:cNvPr id="5" name="Picture 4" descr="Screen Shot 2016-06-06 at 12.3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1265580"/>
            <a:ext cx="5520267" cy="4161110"/>
          </a:xfrm>
          <a:prstGeom prst="rect">
            <a:avLst/>
          </a:prstGeom>
        </p:spPr>
      </p:pic>
      <p:pic>
        <p:nvPicPr>
          <p:cNvPr id="6" name="Picture 5" descr="Screen Shot 2016-06-06 at 12.33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4611539"/>
            <a:ext cx="5898444" cy="2109936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 rot="18879102">
            <a:off x="1990578" y="1073821"/>
            <a:ext cx="5116263" cy="5020200"/>
          </a:xfrm>
          <a:prstGeom prst="plus">
            <a:avLst>
              <a:gd name="adj" fmla="val 4087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214" y="1608668"/>
            <a:ext cx="6168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Those things probably won’t happen.</a:t>
            </a:r>
          </a:p>
          <a:p>
            <a:endParaRPr lang="en-US" sz="4000" dirty="0"/>
          </a:p>
          <a:p>
            <a:r>
              <a:rPr lang="en-US" sz="4000" dirty="0"/>
              <a:t>But you are already using many applications of machine learning today.</a:t>
            </a:r>
          </a:p>
        </p:txBody>
      </p:sp>
    </p:spTree>
    <p:extLst>
      <p:ext uri="{BB962C8B-B14F-4D97-AF65-F5344CB8AC3E}">
        <p14:creationId xmlns:p14="http://schemas.microsoft.com/office/powerpoint/2010/main" val="170351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wake up listening to your music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open-graph-defa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44" y="4077406"/>
            <a:ext cx="4120443" cy="2163233"/>
          </a:xfrm>
          <a:prstGeom prst="rect">
            <a:avLst/>
          </a:prstGeom>
        </p:spPr>
      </p:pic>
      <p:pic>
        <p:nvPicPr>
          <p:cNvPr id="5" name="Picture 4" descr="pandora-radio-listen-to-free-internet-radio-find-new-music1-642x2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8" y="1849261"/>
            <a:ext cx="6601178" cy="258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temperature is adjusted for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nest-stock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82" y="1611669"/>
            <a:ext cx="4825140" cy="48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8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 algorithm predicts traffic when you drive to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67" y="1502833"/>
            <a:ext cx="2209800" cy="3937000"/>
          </a:xfrm>
          <a:prstGeom prst="rect">
            <a:avLst/>
          </a:prstGeom>
        </p:spPr>
      </p:pic>
      <p:pic>
        <p:nvPicPr>
          <p:cNvPr id="6" name="Picture 5" descr="INRIX-Traffic-Saved-and-Learned-Places-980x17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27" y="1510241"/>
            <a:ext cx="2726284" cy="4846109"/>
          </a:xfrm>
          <a:prstGeom prst="rect">
            <a:avLst/>
          </a:prstGeo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89" y="1502833"/>
            <a:ext cx="2363611" cy="2363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0206" y="6436809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Examples from The Master Algorithm, by Pedro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Domingos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667</Words>
  <Application>Microsoft Macintosh PowerPoint</Application>
  <PresentationFormat>On-screen Show (4:3)</PresentationFormat>
  <Paragraphs>135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-apple-system</vt:lpstr>
      <vt:lpstr>Arial</vt:lpstr>
      <vt:lpstr>Calibri</vt:lpstr>
      <vt:lpstr>Office Theme</vt:lpstr>
      <vt:lpstr>Deep Learning for Natural Language Processing DLNLP 1: Introduction </vt:lpstr>
      <vt:lpstr>Resources</vt:lpstr>
      <vt:lpstr>PowerPoint Presentation</vt:lpstr>
      <vt:lpstr>Why machine learning?</vt:lpstr>
      <vt:lpstr>PowerPoint Presentation</vt:lpstr>
      <vt:lpstr>PowerPoint Presentation</vt:lpstr>
      <vt:lpstr>You wake up listening to your music</vt:lpstr>
      <vt:lpstr>The temperature is adjusted for you</vt:lpstr>
      <vt:lpstr>An algorithm predicts traffic when you drive to work</vt:lpstr>
      <vt:lpstr>At work…</vt:lpstr>
      <vt:lpstr>After work, at the supermarket…</vt:lpstr>
      <vt:lpstr>Back at home, you walk your dog to get your mail</vt:lpstr>
      <vt:lpstr>After dinner you play with your kids</vt:lpstr>
      <vt:lpstr>You take a pill before calling it a day</vt:lpstr>
      <vt:lpstr>PowerPoint Presentation</vt:lpstr>
      <vt:lpstr>Why natural language processing?</vt:lpstr>
      <vt:lpstr>Language is beautiful and hard…</vt:lpstr>
      <vt:lpstr>“Beating up” other languages</vt:lpstr>
      <vt:lpstr>Syntactic analysis</vt:lpstr>
      <vt:lpstr>Syntactic analysis</vt:lpstr>
      <vt:lpstr>Ambiguity and selectional preferences</vt:lpstr>
      <vt:lpstr>Variability</vt:lpstr>
      <vt:lpstr>Discourse/Ellipsis/Multi-modality/Humor/Sarcasm/Etc.</vt:lpstr>
      <vt:lpstr>Language is infinite</vt:lpstr>
      <vt:lpstr>There are about 7K languages in the world</vt:lpstr>
      <vt:lpstr>language understanding enables important applications</vt:lpstr>
      <vt:lpstr>Natural Language Processing (NLP) in a nutshell</vt:lpstr>
      <vt:lpstr>NLP Applications Question Answering</vt:lpstr>
      <vt:lpstr>NLP Applications Question Answering</vt:lpstr>
      <vt:lpstr>NLP Applications Question Answering</vt:lpstr>
      <vt:lpstr>NLP Applications Question Answering</vt:lpstr>
      <vt:lpstr>Machine reading/information extraction</vt:lpstr>
      <vt:lpstr>Machine reading/information extraction</vt:lpstr>
      <vt:lpstr>Machine translation</vt:lpstr>
      <vt:lpstr>And many others…</vt:lpstr>
      <vt:lpstr>Most NLP applications are built using deep learning</vt:lpstr>
      <vt:lpstr>Deep learning is far from perfect</vt:lpstr>
      <vt:lpstr>Why another deep learning course?</vt:lpstr>
      <vt:lpstr>PowerPoint Presentation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420</cp:revision>
  <cp:lastPrinted>2015-01-14T19:02:31Z</cp:lastPrinted>
  <dcterms:created xsi:type="dcterms:W3CDTF">2013-07-26T18:41:15Z</dcterms:created>
  <dcterms:modified xsi:type="dcterms:W3CDTF">2024-08-29T22:25:06Z</dcterms:modified>
</cp:coreProperties>
</file>