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57" r:id="rId4"/>
    <p:sldId id="259" r:id="rId5"/>
    <p:sldId id="260" r:id="rId6"/>
    <p:sldId id="261" r:id="rId7"/>
    <p:sldId id="370" r:id="rId8"/>
    <p:sldId id="369" r:id="rId9"/>
    <p:sldId id="378" r:id="rId10"/>
    <p:sldId id="371" r:id="rId11"/>
    <p:sldId id="372" r:id="rId12"/>
    <p:sldId id="374" r:id="rId13"/>
    <p:sldId id="375" r:id="rId14"/>
    <p:sldId id="376" r:id="rId15"/>
    <p:sldId id="377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400" r:id="rId32"/>
    <p:sldId id="394" r:id="rId33"/>
    <p:sldId id="399" r:id="rId34"/>
    <p:sldId id="395" r:id="rId35"/>
    <p:sldId id="401" r:id="rId36"/>
    <p:sldId id="408" r:id="rId37"/>
    <p:sldId id="397" r:id="rId38"/>
    <p:sldId id="398" r:id="rId39"/>
    <p:sldId id="406" r:id="rId40"/>
    <p:sldId id="262" r:id="rId41"/>
    <p:sldId id="407" r:id="rId42"/>
    <p:sldId id="361" r:id="rId43"/>
    <p:sldId id="36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 autoAdjust="0"/>
    <p:restoredTop sz="87044"/>
  </p:normalViewPr>
  <p:slideViewPr>
    <p:cSldViewPr snapToGrid="0" snapToObjects="1">
      <p:cViewPr varScale="1">
        <p:scale>
          <a:sx n="80" d="100"/>
          <a:sy n="80" d="100"/>
        </p:scale>
        <p:origin x="14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data/PMI%20using%20all%20annotation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msurdeanu/github/presentations/louhi2019/data/LearningCurv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msurdeanu/github/presentations/louhi2019/data/Predicting%20Diabetes%20Rate%202017%20Learning%20Curve%20Based%20on%20Data%20Portion%20and%20Year%20Data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surdeanu/github/presentations/louhi2019/chart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Accuracy for</a:t>
            </a:r>
            <a:r>
              <a:rPr lang="en-US" sz="1600" baseline="0"/>
              <a:t> classifying a state as "at risk" or "less risk" of diabetes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Accuracy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Sheet1!$A$4:$A$5</c:f>
              <c:strCache>
                <c:ptCount val="2"/>
                <c:pt idx="0">
                  <c:v>Majority baseline</c:v>
                </c:pt>
                <c:pt idx="1">
                  <c:v>Best configuration</c:v>
                </c:pt>
              </c:strCache>
            </c:strRef>
          </c:cat>
          <c:val>
            <c:numRef>
              <c:f>Sheet1!$B$4:$B$5</c:f>
              <c:numCache>
                <c:formatCode>General</c:formatCode>
                <c:ptCount val="2"/>
                <c:pt idx="0">
                  <c:v>50.98</c:v>
                </c:pt>
                <c:pt idx="1">
                  <c:v>68.63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28-5748-B645-FF45E5848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646783"/>
        <c:axId val="123360415"/>
      </c:barChart>
      <c:catAx>
        <c:axId val="123646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60415"/>
        <c:crosses val="autoZero"/>
        <c:auto val="1"/>
        <c:lblAlgn val="ctr"/>
        <c:lblOffset val="100"/>
        <c:noMultiLvlLbl val="0"/>
      </c:catAx>
      <c:valAx>
        <c:axId val="123360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6467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F1-9844-8BA5-C9669A167D08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F1-9844-8BA5-C9669A167D08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F1-9844-8BA5-C9669A167D08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F1-9844-8BA5-C9669A167D08}"/>
              </c:ext>
            </c:extLst>
          </c:dPt>
          <c:cat>
            <c:strRef>
              <c:f>'Table 5'!$B$1:$B$16</c:f>
              <c:strCache>
                <c:ptCount val="16"/>
                <c:pt idx="0">
                  <c:v>Language</c:v>
                </c:pt>
                <c:pt idx="1">
                  <c:v>Language + Education</c:v>
                </c:pt>
                <c:pt idx="2">
                  <c:v>Language + Income</c:v>
                </c:pt>
                <c:pt idx="3">
                  <c:v>Language + Poverty</c:v>
                </c:pt>
                <c:pt idx="4">
                  <c:v>Language</c:v>
                </c:pt>
                <c:pt idx="5">
                  <c:v>Language + Education</c:v>
                </c:pt>
                <c:pt idx="6">
                  <c:v>Language + Income</c:v>
                </c:pt>
                <c:pt idx="7">
                  <c:v>Language + Poverty</c:v>
                </c:pt>
                <c:pt idx="8">
                  <c:v>Language</c:v>
                </c:pt>
                <c:pt idx="9">
                  <c:v>Language + Education</c:v>
                </c:pt>
                <c:pt idx="10">
                  <c:v>Language + Income</c:v>
                </c:pt>
                <c:pt idx="11">
                  <c:v>Language + Poverty</c:v>
                </c:pt>
                <c:pt idx="12">
                  <c:v>Language</c:v>
                </c:pt>
                <c:pt idx="13">
                  <c:v>Language + Education</c:v>
                </c:pt>
                <c:pt idx="14">
                  <c:v>Language + Income</c:v>
                </c:pt>
                <c:pt idx="15">
                  <c:v>Language + Poverty</c:v>
                </c:pt>
              </c:strCache>
            </c:strRef>
          </c:cat>
          <c:val>
            <c:numRef>
              <c:f>'Table 5'!$C$1:$C$16</c:f>
              <c:numCache>
                <c:formatCode>General</c:formatCode>
                <c:ptCount val="16"/>
                <c:pt idx="0">
                  <c:v>70.59</c:v>
                </c:pt>
                <c:pt idx="1">
                  <c:v>70.59</c:v>
                </c:pt>
                <c:pt idx="2">
                  <c:v>70.59</c:v>
                </c:pt>
                <c:pt idx="3">
                  <c:v>78.430000000000007</c:v>
                </c:pt>
                <c:pt idx="4">
                  <c:v>78.430000000000007</c:v>
                </c:pt>
                <c:pt idx="5">
                  <c:v>74.510000000000005</c:v>
                </c:pt>
                <c:pt idx="6">
                  <c:v>74.510000000000005</c:v>
                </c:pt>
                <c:pt idx="7">
                  <c:v>80.39</c:v>
                </c:pt>
                <c:pt idx="8">
                  <c:v>72.55</c:v>
                </c:pt>
                <c:pt idx="9">
                  <c:v>74.510000000000005</c:v>
                </c:pt>
                <c:pt idx="10">
                  <c:v>70.59</c:v>
                </c:pt>
                <c:pt idx="11">
                  <c:v>76.47</c:v>
                </c:pt>
                <c:pt idx="12">
                  <c:v>74.510000000000005</c:v>
                </c:pt>
                <c:pt idx="13">
                  <c:v>72.55</c:v>
                </c:pt>
                <c:pt idx="14">
                  <c:v>74.510000000000005</c:v>
                </c:pt>
                <c:pt idx="15">
                  <c:v>78.430000000000007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F1-9844-8BA5-C9669A167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1614320"/>
        <c:axId val="964466752"/>
      </c:barChart>
      <c:catAx>
        <c:axId val="97161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466752"/>
        <c:crosses val="autoZero"/>
        <c:auto val="1"/>
        <c:lblAlgn val="ctr"/>
        <c:lblOffset val="100"/>
        <c:noMultiLvlLbl val="0"/>
      </c:catAx>
      <c:valAx>
        <c:axId val="96446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61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F1-9844-8BA5-C9669A167D08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F1-9844-8BA5-C9669A167D08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F1-9844-8BA5-C9669A167D08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F1-9844-8BA5-C9669A167D08}"/>
              </c:ext>
            </c:extLst>
          </c:dPt>
          <c:cat>
            <c:strRef>
              <c:f>'Table 5'!$B$1:$B$16</c:f>
              <c:strCache>
                <c:ptCount val="16"/>
                <c:pt idx="0">
                  <c:v>Language</c:v>
                </c:pt>
                <c:pt idx="1">
                  <c:v>Language + Education</c:v>
                </c:pt>
                <c:pt idx="2">
                  <c:v>Language + Income</c:v>
                </c:pt>
                <c:pt idx="3">
                  <c:v>Language + Poverty</c:v>
                </c:pt>
                <c:pt idx="4">
                  <c:v>Language</c:v>
                </c:pt>
                <c:pt idx="5">
                  <c:v>Language + Education</c:v>
                </c:pt>
                <c:pt idx="6">
                  <c:v>Language + Income</c:v>
                </c:pt>
                <c:pt idx="7">
                  <c:v>Language + Poverty</c:v>
                </c:pt>
                <c:pt idx="8">
                  <c:v>Language</c:v>
                </c:pt>
                <c:pt idx="9">
                  <c:v>Language + Education</c:v>
                </c:pt>
                <c:pt idx="10">
                  <c:v>Language + Income</c:v>
                </c:pt>
                <c:pt idx="11">
                  <c:v>Language + Poverty</c:v>
                </c:pt>
                <c:pt idx="12">
                  <c:v>Language</c:v>
                </c:pt>
                <c:pt idx="13">
                  <c:v>Language + Education</c:v>
                </c:pt>
                <c:pt idx="14">
                  <c:v>Language + Income</c:v>
                </c:pt>
                <c:pt idx="15">
                  <c:v>Language + Poverty</c:v>
                </c:pt>
              </c:strCache>
            </c:strRef>
          </c:cat>
          <c:val>
            <c:numRef>
              <c:f>'Table 5'!$C$1:$C$16</c:f>
              <c:numCache>
                <c:formatCode>General</c:formatCode>
                <c:ptCount val="16"/>
                <c:pt idx="0">
                  <c:v>70.59</c:v>
                </c:pt>
                <c:pt idx="1">
                  <c:v>70.59</c:v>
                </c:pt>
                <c:pt idx="2">
                  <c:v>70.59</c:v>
                </c:pt>
                <c:pt idx="3">
                  <c:v>78.430000000000007</c:v>
                </c:pt>
                <c:pt idx="4">
                  <c:v>78.430000000000007</c:v>
                </c:pt>
                <c:pt idx="5">
                  <c:v>74.510000000000005</c:v>
                </c:pt>
                <c:pt idx="6">
                  <c:v>74.510000000000005</c:v>
                </c:pt>
                <c:pt idx="7">
                  <c:v>80.39</c:v>
                </c:pt>
                <c:pt idx="8">
                  <c:v>72.55</c:v>
                </c:pt>
                <c:pt idx="9">
                  <c:v>74.510000000000005</c:v>
                </c:pt>
                <c:pt idx="10">
                  <c:v>70.59</c:v>
                </c:pt>
                <c:pt idx="11">
                  <c:v>76.47</c:v>
                </c:pt>
                <c:pt idx="12">
                  <c:v>74.510000000000005</c:v>
                </c:pt>
                <c:pt idx="13">
                  <c:v>72.55</c:v>
                </c:pt>
                <c:pt idx="14">
                  <c:v>74.510000000000005</c:v>
                </c:pt>
                <c:pt idx="15">
                  <c:v>78.430000000000007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F1-9844-8BA5-C9669A167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1614320"/>
        <c:axId val="964466752"/>
      </c:barChart>
      <c:catAx>
        <c:axId val="97161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466752"/>
        <c:crosses val="autoZero"/>
        <c:auto val="1"/>
        <c:lblAlgn val="ctr"/>
        <c:lblOffset val="100"/>
        <c:noMultiLvlLbl val="0"/>
      </c:catAx>
      <c:valAx>
        <c:axId val="96446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61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F1-9844-8BA5-C9669A167D08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F1-9844-8BA5-C9669A167D08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F1-9844-8BA5-C9669A167D08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F1-9844-8BA5-C9669A167D08}"/>
              </c:ext>
            </c:extLst>
          </c:dPt>
          <c:cat>
            <c:strRef>
              <c:f>'Table 5'!$B$1:$B$16</c:f>
              <c:strCache>
                <c:ptCount val="16"/>
                <c:pt idx="0">
                  <c:v>Language</c:v>
                </c:pt>
                <c:pt idx="1">
                  <c:v>Language + Education</c:v>
                </c:pt>
                <c:pt idx="2">
                  <c:v>Language + Income</c:v>
                </c:pt>
                <c:pt idx="3">
                  <c:v>Language + Poverty</c:v>
                </c:pt>
                <c:pt idx="4">
                  <c:v>Language</c:v>
                </c:pt>
                <c:pt idx="5">
                  <c:v>Language + Education</c:v>
                </c:pt>
                <c:pt idx="6">
                  <c:v>Language + Income</c:v>
                </c:pt>
                <c:pt idx="7">
                  <c:v>Language + Poverty</c:v>
                </c:pt>
                <c:pt idx="8">
                  <c:v>Language</c:v>
                </c:pt>
                <c:pt idx="9">
                  <c:v>Language + Education</c:v>
                </c:pt>
                <c:pt idx="10">
                  <c:v>Language + Income</c:v>
                </c:pt>
                <c:pt idx="11">
                  <c:v>Language + Poverty</c:v>
                </c:pt>
                <c:pt idx="12">
                  <c:v>Language</c:v>
                </c:pt>
                <c:pt idx="13">
                  <c:v>Language + Education</c:v>
                </c:pt>
                <c:pt idx="14">
                  <c:v>Language + Income</c:v>
                </c:pt>
                <c:pt idx="15">
                  <c:v>Language + Poverty</c:v>
                </c:pt>
              </c:strCache>
            </c:strRef>
          </c:cat>
          <c:val>
            <c:numRef>
              <c:f>'Table 5'!$C$1:$C$16</c:f>
              <c:numCache>
                <c:formatCode>General</c:formatCode>
                <c:ptCount val="16"/>
                <c:pt idx="0">
                  <c:v>70.59</c:v>
                </c:pt>
                <c:pt idx="1">
                  <c:v>70.59</c:v>
                </c:pt>
                <c:pt idx="2">
                  <c:v>70.59</c:v>
                </c:pt>
                <c:pt idx="3">
                  <c:v>78.430000000000007</c:v>
                </c:pt>
                <c:pt idx="4">
                  <c:v>78.430000000000007</c:v>
                </c:pt>
                <c:pt idx="5">
                  <c:v>74.510000000000005</c:v>
                </c:pt>
                <c:pt idx="6">
                  <c:v>74.510000000000005</c:v>
                </c:pt>
                <c:pt idx="7">
                  <c:v>80.39</c:v>
                </c:pt>
                <c:pt idx="8">
                  <c:v>72.55</c:v>
                </c:pt>
                <c:pt idx="9">
                  <c:v>74.510000000000005</c:v>
                </c:pt>
                <c:pt idx="10">
                  <c:v>70.59</c:v>
                </c:pt>
                <c:pt idx="11">
                  <c:v>76.47</c:v>
                </c:pt>
                <c:pt idx="12">
                  <c:v>74.510000000000005</c:v>
                </c:pt>
                <c:pt idx="13">
                  <c:v>72.55</c:v>
                </c:pt>
                <c:pt idx="14">
                  <c:v>74.510000000000005</c:v>
                </c:pt>
                <c:pt idx="15">
                  <c:v>78.430000000000007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F1-9844-8BA5-C9669A167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1614320"/>
        <c:axId val="964466752"/>
      </c:barChart>
      <c:catAx>
        <c:axId val="97161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466752"/>
        <c:crosses val="autoZero"/>
        <c:auto val="1"/>
        <c:lblAlgn val="ctr"/>
        <c:lblOffset val="100"/>
        <c:noMultiLvlLbl val="0"/>
      </c:catAx>
      <c:valAx>
        <c:axId val="96446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61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F1-9844-8BA5-C9669A167D08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F1-9844-8BA5-C9669A167D08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F1-9844-8BA5-C9669A167D08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F1-9844-8BA5-C9669A167D08}"/>
              </c:ext>
            </c:extLst>
          </c:dPt>
          <c:cat>
            <c:strRef>
              <c:f>'Table 5'!$B$1:$B$16</c:f>
              <c:strCache>
                <c:ptCount val="16"/>
                <c:pt idx="0">
                  <c:v>Language</c:v>
                </c:pt>
                <c:pt idx="1">
                  <c:v>Language + Education</c:v>
                </c:pt>
                <c:pt idx="2">
                  <c:v>Language + Income</c:v>
                </c:pt>
                <c:pt idx="3">
                  <c:v>Language + Poverty</c:v>
                </c:pt>
                <c:pt idx="4">
                  <c:v>Language</c:v>
                </c:pt>
                <c:pt idx="5">
                  <c:v>Language + Education</c:v>
                </c:pt>
                <c:pt idx="6">
                  <c:v>Language + Income</c:v>
                </c:pt>
                <c:pt idx="7">
                  <c:v>Language + Poverty</c:v>
                </c:pt>
                <c:pt idx="8">
                  <c:v>Language</c:v>
                </c:pt>
                <c:pt idx="9">
                  <c:v>Language + Education</c:v>
                </c:pt>
                <c:pt idx="10">
                  <c:v>Language + Income</c:v>
                </c:pt>
                <c:pt idx="11">
                  <c:v>Language + Poverty</c:v>
                </c:pt>
                <c:pt idx="12">
                  <c:v>Language</c:v>
                </c:pt>
                <c:pt idx="13">
                  <c:v>Language + Education</c:v>
                </c:pt>
                <c:pt idx="14">
                  <c:v>Language + Income</c:v>
                </c:pt>
                <c:pt idx="15">
                  <c:v>Language + Poverty</c:v>
                </c:pt>
              </c:strCache>
            </c:strRef>
          </c:cat>
          <c:val>
            <c:numRef>
              <c:f>'Table 5'!$C$1:$C$16</c:f>
              <c:numCache>
                <c:formatCode>General</c:formatCode>
                <c:ptCount val="16"/>
                <c:pt idx="0">
                  <c:v>70.59</c:v>
                </c:pt>
                <c:pt idx="1">
                  <c:v>70.59</c:v>
                </c:pt>
                <c:pt idx="2">
                  <c:v>70.59</c:v>
                </c:pt>
                <c:pt idx="3">
                  <c:v>78.430000000000007</c:v>
                </c:pt>
                <c:pt idx="4">
                  <c:v>78.430000000000007</c:v>
                </c:pt>
                <c:pt idx="5">
                  <c:v>74.510000000000005</c:v>
                </c:pt>
                <c:pt idx="6">
                  <c:v>74.510000000000005</c:v>
                </c:pt>
                <c:pt idx="7">
                  <c:v>80.39</c:v>
                </c:pt>
                <c:pt idx="8">
                  <c:v>72.55</c:v>
                </c:pt>
                <c:pt idx="9">
                  <c:v>74.510000000000005</c:v>
                </c:pt>
                <c:pt idx="10">
                  <c:v>70.59</c:v>
                </c:pt>
                <c:pt idx="11">
                  <c:v>76.47</c:v>
                </c:pt>
                <c:pt idx="12">
                  <c:v>74.510000000000005</c:v>
                </c:pt>
                <c:pt idx="13">
                  <c:v>72.55</c:v>
                </c:pt>
                <c:pt idx="14">
                  <c:v>74.510000000000005</c:v>
                </c:pt>
                <c:pt idx="15">
                  <c:v>78.430000000000007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F1-9844-8BA5-C9669A167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1614320"/>
        <c:axId val="964466752"/>
      </c:barChart>
      <c:catAx>
        <c:axId val="97161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466752"/>
        <c:crosses val="autoZero"/>
        <c:auto val="1"/>
        <c:lblAlgn val="ctr"/>
        <c:lblOffset val="100"/>
        <c:noMultiLvlLbl val="0"/>
      </c:catAx>
      <c:valAx>
        <c:axId val="96446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61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F1-9844-8BA5-C9669A167D08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F1-9844-8BA5-C9669A167D08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F1-9844-8BA5-C9669A167D08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F1-9844-8BA5-C9669A167D08}"/>
              </c:ext>
            </c:extLst>
          </c:dPt>
          <c:cat>
            <c:strRef>
              <c:f>'Table 5'!$B$1:$B$16</c:f>
              <c:strCache>
                <c:ptCount val="16"/>
                <c:pt idx="0">
                  <c:v>Language</c:v>
                </c:pt>
                <c:pt idx="1">
                  <c:v>Language + Education</c:v>
                </c:pt>
                <c:pt idx="2">
                  <c:v>Language + Income</c:v>
                </c:pt>
                <c:pt idx="3">
                  <c:v>Language + Poverty</c:v>
                </c:pt>
                <c:pt idx="4">
                  <c:v>Language</c:v>
                </c:pt>
                <c:pt idx="5">
                  <c:v>Language + Education</c:v>
                </c:pt>
                <c:pt idx="6">
                  <c:v>Language + Income</c:v>
                </c:pt>
                <c:pt idx="7">
                  <c:v>Language + Poverty</c:v>
                </c:pt>
                <c:pt idx="8">
                  <c:v>Language</c:v>
                </c:pt>
                <c:pt idx="9">
                  <c:v>Language + Education</c:v>
                </c:pt>
                <c:pt idx="10">
                  <c:v>Language + Income</c:v>
                </c:pt>
                <c:pt idx="11">
                  <c:v>Language + Poverty</c:v>
                </c:pt>
                <c:pt idx="12">
                  <c:v>Language</c:v>
                </c:pt>
                <c:pt idx="13">
                  <c:v>Language + Education</c:v>
                </c:pt>
                <c:pt idx="14">
                  <c:v>Language + Income</c:v>
                </c:pt>
                <c:pt idx="15">
                  <c:v>Language + Poverty</c:v>
                </c:pt>
              </c:strCache>
            </c:strRef>
          </c:cat>
          <c:val>
            <c:numRef>
              <c:f>'Table 5'!$C$1:$C$16</c:f>
              <c:numCache>
                <c:formatCode>General</c:formatCode>
                <c:ptCount val="16"/>
                <c:pt idx="0">
                  <c:v>70.59</c:v>
                </c:pt>
                <c:pt idx="1">
                  <c:v>70.59</c:v>
                </c:pt>
                <c:pt idx="2">
                  <c:v>70.59</c:v>
                </c:pt>
                <c:pt idx="3">
                  <c:v>78.430000000000007</c:v>
                </c:pt>
                <c:pt idx="4">
                  <c:v>78.430000000000007</c:v>
                </c:pt>
                <c:pt idx="5">
                  <c:v>74.510000000000005</c:v>
                </c:pt>
                <c:pt idx="6">
                  <c:v>74.510000000000005</c:v>
                </c:pt>
                <c:pt idx="7">
                  <c:v>80.39</c:v>
                </c:pt>
                <c:pt idx="8">
                  <c:v>72.55</c:v>
                </c:pt>
                <c:pt idx="9">
                  <c:v>74.510000000000005</c:v>
                </c:pt>
                <c:pt idx="10">
                  <c:v>70.59</c:v>
                </c:pt>
                <c:pt idx="11">
                  <c:v>76.47</c:v>
                </c:pt>
                <c:pt idx="12">
                  <c:v>74.510000000000005</c:v>
                </c:pt>
                <c:pt idx="13">
                  <c:v>72.55</c:v>
                </c:pt>
                <c:pt idx="14">
                  <c:v>74.510000000000005</c:v>
                </c:pt>
                <c:pt idx="15">
                  <c:v>78.430000000000007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F1-9844-8BA5-C9669A167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1614320"/>
        <c:axId val="964466752"/>
      </c:barChart>
      <c:catAx>
        <c:axId val="97161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466752"/>
        <c:crosses val="autoZero"/>
        <c:auto val="1"/>
        <c:lblAlgn val="ctr"/>
        <c:lblOffset val="100"/>
        <c:noMultiLvlLbl val="0"/>
      </c:catAx>
      <c:valAx>
        <c:axId val="96446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61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F1-9844-8BA5-C9669A167D08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F1-9844-8BA5-C9669A167D08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F1-9844-8BA5-C9669A167D08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6F1-9844-8BA5-C9669A167D08}"/>
              </c:ext>
            </c:extLst>
          </c:dPt>
          <c:cat>
            <c:strRef>
              <c:f>'Table 5'!$B$1:$B$16</c:f>
              <c:strCache>
                <c:ptCount val="16"/>
                <c:pt idx="0">
                  <c:v>Language</c:v>
                </c:pt>
                <c:pt idx="1">
                  <c:v>Language + Education</c:v>
                </c:pt>
                <c:pt idx="2">
                  <c:v>Language + Income</c:v>
                </c:pt>
                <c:pt idx="3">
                  <c:v>Language + Poverty</c:v>
                </c:pt>
                <c:pt idx="4">
                  <c:v>Language</c:v>
                </c:pt>
                <c:pt idx="5">
                  <c:v>Language + Education</c:v>
                </c:pt>
                <c:pt idx="6">
                  <c:v>Language + Income</c:v>
                </c:pt>
                <c:pt idx="7">
                  <c:v>Language + Poverty</c:v>
                </c:pt>
                <c:pt idx="8">
                  <c:v>Language</c:v>
                </c:pt>
                <c:pt idx="9">
                  <c:v>Language + Education</c:v>
                </c:pt>
                <c:pt idx="10">
                  <c:v>Language + Income</c:v>
                </c:pt>
                <c:pt idx="11">
                  <c:v>Language + Poverty</c:v>
                </c:pt>
                <c:pt idx="12">
                  <c:v>Language</c:v>
                </c:pt>
                <c:pt idx="13">
                  <c:v>Language + Education</c:v>
                </c:pt>
                <c:pt idx="14">
                  <c:v>Language + Income</c:v>
                </c:pt>
                <c:pt idx="15">
                  <c:v>Language + Poverty</c:v>
                </c:pt>
              </c:strCache>
            </c:strRef>
          </c:cat>
          <c:val>
            <c:numRef>
              <c:f>'Table 5'!$C$1:$C$16</c:f>
              <c:numCache>
                <c:formatCode>General</c:formatCode>
                <c:ptCount val="16"/>
                <c:pt idx="0">
                  <c:v>70.59</c:v>
                </c:pt>
                <c:pt idx="1">
                  <c:v>70.59</c:v>
                </c:pt>
                <c:pt idx="2">
                  <c:v>70.59</c:v>
                </c:pt>
                <c:pt idx="3">
                  <c:v>78.430000000000007</c:v>
                </c:pt>
                <c:pt idx="4">
                  <c:v>78.430000000000007</c:v>
                </c:pt>
                <c:pt idx="5">
                  <c:v>74.510000000000005</c:v>
                </c:pt>
                <c:pt idx="6">
                  <c:v>74.510000000000005</c:v>
                </c:pt>
                <c:pt idx="7">
                  <c:v>80.39</c:v>
                </c:pt>
                <c:pt idx="8">
                  <c:v>72.55</c:v>
                </c:pt>
                <c:pt idx="9">
                  <c:v>74.510000000000005</c:v>
                </c:pt>
                <c:pt idx="10">
                  <c:v>70.59</c:v>
                </c:pt>
                <c:pt idx="11">
                  <c:v>76.47</c:v>
                </c:pt>
                <c:pt idx="12">
                  <c:v>74.510000000000005</c:v>
                </c:pt>
                <c:pt idx="13">
                  <c:v>72.55</c:v>
                </c:pt>
                <c:pt idx="14">
                  <c:v>74.510000000000005</c:v>
                </c:pt>
                <c:pt idx="15">
                  <c:v>78.430000000000007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6F1-9844-8BA5-C9669A167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71614320"/>
        <c:axId val="964466752"/>
      </c:barChart>
      <c:catAx>
        <c:axId val="97161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4466752"/>
        <c:crosses val="autoZero"/>
        <c:auto val="1"/>
        <c:lblAlgn val="ctr"/>
        <c:lblOffset val="100"/>
        <c:noMultiLvlLbl val="0"/>
      </c:catAx>
      <c:valAx>
        <c:axId val="96446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61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Sheet1!$A$40</c:f>
              <c:strCache>
                <c:ptCount val="1"/>
                <c:pt idx="0">
                  <c:v>Healthy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Sheet1!$B$39:$E$39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Sheet1!$B$40:$E$40</c:f>
              <c:numCache>
                <c:formatCode>General</c:formatCode>
                <c:ptCount val="4"/>
                <c:pt idx="0">
                  <c:v>39</c:v>
                </c:pt>
                <c:pt idx="1">
                  <c:v>35</c:v>
                </c:pt>
                <c:pt idx="2">
                  <c:v>34</c:v>
                </c:pt>
                <c:pt idx="3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F7-6F46-8D07-7BC2EB2816CF}"/>
            </c:ext>
          </c:extLst>
        </c:ser>
        <c:ser>
          <c:idx val="1"/>
          <c:order val="1"/>
          <c:tx>
            <c:strRef>
              <c:f>Sheet1!$A$41</c:f>
              <c:strCache>
                <c:ptCount val="1"/>
                <c:pt idx="0">
                  <c:v>Unhealthy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Sheet1!$B$39:$E$39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Sheet1!$B$41:$E$41</c:f>
              <c:numCache>
                <c:formatCode>General</c:formatCode>
                <c:ptCount val="4"/>
                <c:pt idx="0">
                  <c:v>35</c:v>
                </c:pt>
                <c:pt idx="1">
                  <c:v>35</c:v>
                </c:pt>
                <c:pt idx="2">
                  <c:v>34</c:v>
                </c:pt>
                <c:pt idx="3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F7-6F46-8D07-7BC2EB2816CF}"/>
            </c:ext>
          </c:extLst>
        </c:ser>
        <c:ser>
          <c:idx val="2"/>
          <c:order val="2"/>
          <c:tx>
            <c:strRef>
              <c:f>Sheet1!$A$42</c:f>
              <c:strCache>
                <c:ptCount val="1"/>
                <c:pt idx="0">
                  <c:v>Neutral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Sheet1!$B$39:$E$39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Sheet1!$B$42:$E$42</c:f>
              <c:numCache>
                <c:formatCode>General</c:formatCode>
                <c:ptCount val="4"/>
                <c:pt idx="0">
                  <c:v>33</c:v>
                </c:pt>
                <c:pt idx="1">
                  <c:v>35</c:v>
                </c:pt>
                <c:pt idx="2">
                  <c:v>36</c:v>
                </c:pt>
                <c:pt idx="3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F7-6F46-8D07-7BC2EB281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1825503"/>
        <c:axId val="1152205679"/>
      </c:lineChart>
      <c:catAx>
        <c:axId val="115182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2205679"/>
        <c:crosses val="autoZero"/>
        <c:auto val="1"/>
        <c:lblAlgn val="ctr"/>
        <c:lblOffset val="100"/>
        <c:noMultiLvlLbl val="0"/>
      </c:catAx>
      <c:valAx>
        <c:axId val="1152205679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182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61-FC42-A32F-DA3E3F62F6D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61-FC42-A32F-DA3E3F62F6DA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61-FC42-A32F-DA3E3F62F6DA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461-FC42-A32F-DA3E3F62F6DA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461-FC42-A32F-DA3E3F62F6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'Table 3'!$B$1:$B$11</c:f>
              <c:strCache>
                <c:ptCount val="11"/>
                <c:pt idx="0">
                  <c:v>Majority baseline</c:v>
                </c:pt>
                <c:pt idx="1">
                  <c:v>Fried et al.</c:v>
                </c:pt>
                <c:pt idx="2">
                  <c:v>This work</c:v>
                </c:pt>
                <c:pt idx="3">
                  <c:v>Fried et al.</c:v>
                </c:pt>
                <c:pt idx="4">
                  <c:v>This work</c:v>
                </c:pt>
                <c:pt idx="5">
                  <c:v>Fried et al.</c:v>
                </c:pt>
                <c:pt idx="6">
                  <c:v>This work</c:v>
                </c:pt>
                <c:pt idx="7">
                  <c:v>Fried et al.</c:v>
                </c:pt>
                <c:pt idx="8">
                  <c:v>This work</c:v>
                </c:pt>
                <c:pt idx="9">
                  <c:v>Fried et al.</c:v>
                </c:pt>
                <c:pt idx="10">
                  <c:v>This work</c:v>
                </c:pt>
              </c:strCache>
            </c:strRef>
          </c:cat>
          <c:val>
            <c:numRef>
              <c:f>'Table 3'!$C$1:$C$11</c:f>
              <c:numCache>
                <c:formatCode>General</c:formatCode>
                <c:ptCount val="11"/>
                <c:pt idx="0">
                  <c:v>50.98</c:v>
                </c:pt>
                <c:pt idx="1">
                  <c:v>64.709999999999994</c:v>
                </c:pt>
                <c:pt idx="2">
                  <c:v>74.510000000000005</c:v>
                </c:pt>
                <c:pt idx="3">
                  <c:v>68.63</c:v>
                </c:pt>
                <c:pt idx="4">
                  <c:v>74.510000000000005</c:v>
                </c:pt>
                <c:pt idx="5">
                  <c:v>60.78</c:v>
                </c:pt>
                <c:pt idx="6">
                  <c:v>72.55</c:v>
                </c:pt>
                <c:pt idx="7">
                  <c:v>60.78</c:v>
                </c:pt>
                <c:pt idx="8">
                  <c:v>78.430000000000007</c:v>
                </c:pt>
                <c:pt idx="9">
                  <c:v>62.75</c:v>
                </c:pt>
                <c:pt idx="10">
                  <c:v>74.510000000000005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61-FC42-A32F-DA3E3F62F6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69228272"/>
        <c:axId val="969229952"/>
      </c:barChart>
      <c:catAx>
        <c:axId val="96922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229952"/>
        <c:crosses val="autoZero"/>
        <c:auto val="1"/>
        <c:lblAlgn val="ctr"/>
        <c:lblOffset val="100"/>
        <c:noMultiLvlLbl val="0"/>
      </c:catAx>
      <c:valAx>
        <c:axId val="96922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22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61-FC42-A32F-DA3E3F62F6D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61-FC42-A32F-DA3E3F62F6DA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61-FC42-A32F-DA3E3F62F6DA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461-FC42-A32F-DA3E3F62F6DA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461-FC42-A32F-DA3E3F62F6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'Table 3'!$B$1:$B$11</c:f>
              <c:strCache>
                <c:ptCount val="11"/>
                <c:pt idx="0">
                  <c:v>Majority baseline</c:v>
                </c:pt>
                <c:pt idx="1">
                  <c:v>Fried et al.</c:v>
                </c:pt>
                <c:pt idx="2">
                  <c:v>This work</c:v>
                </c:pt>
                <c:pt idx="3">
                  <c:v>Fried et al.</c:v>
                </c:pt>
                <c:pt idx="4">
                  <c:v>This work</c:v>
                </c:pt>
                <c:pt idx="5">
                  <c:v>Fried et al.</c:v>
                </c:pt>
                <c:pt idx="6">
                  <c:v>This work</c:v>
                </c:pt>
                <c:pt idx="7">
                  <c:v>Fried et al.</c:v>
                </c:pt>
                <c:pt idx="8">
                  <c:v>This work</c:v>
                </c:pt>
                <c:pt idx="9">
                  <c:v>Fried et al.</c:v>
                </c:pt>
                <c:pt idx="10">
                  <c:v>This work</c:v>
                </c:pt>
              </c:strCache>
            </c:strRef>
          </c:cat>
          <c:val>
            <c:numRef>
              <c:f>'Table 3'!$C$1:$C$11</c:f>
              <c:numCache>
                <c:formatCode>General</c:formatCode>
                <c:ptCount val="11"/>
                <c:pt idx="0">
                  <c:v>50.98</c:v>
                </c:pt>
                <c:pt idx="1">
                  <c:v>64.709999999999994</c:v>
                </c:pt>
                <c:pt idx="2">
                  <c:v>74.510000000000005</c:v>
                </c:pt>
                <c:pt idx="3">
                  <c:v>68.63</c:v>
                </c:pt>
                <c:pt idx="4">
                  <c:v>74.510000000000005</c:v>
                </c:pt>
                <c:pt idx="5">
                  <c:v>60.78</c:v>
                </c:pt>
                <c:pt idx="6">
                  <c:v>72.55</c:v>
                </c:pt>
                <c:pt idx="7">
                  <c:v>60.78</c:v>
                </c:pt>
                <c:pt idx="8">
                  <c:v>78.430000000000007</c:v>
                </c:pt>
                <c:pt idx="9">
                  <c:v>62.75</c:v>
                </c:pt>
                <c:pt idx="10">
                  <c:v>74.510000000000005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61-FC42-A32F-DA3E3F62F6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69228272"/>
        <c:axId val="969229952"/>
      </c:barChart>
      <c:catAx>
        <c:axId val="96922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229952"/>
        <c:crosses val="autoZero"/>
        <c:auto val="1"/>
        <c:lblAlgn val="ctr"/>
        <c:lblOffset val="100"/>
        <c:noMultiLvlLbl val="0"/>
      </c:catAx>
      <c:valAx>
        <c:axId val="96922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22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61-FC42-A32F-DA3E3F62F6D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61-FC42-A32F-DA3E3F62F6DA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461-FC42-A32F-DA3E3F62F6DA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461-FC42-A32F-DA3E3F62F6DA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461-FC42-A32F-DA3E3F62F6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'Table 3'!$B$1:$B$11</c:f>
              <c:strCache>
                <c:ptCount val="11"/>
                <c:pt idx="0">
                  <c:v>Majority baseline</c:v>
                </c:pt>
                <c:pt idx="1">
                  <c:v>Fried et al.</c:v>
                </c:pt>
                <c:pt idx="2">
                  <c:v>This work</c:v>
                </c:pt>
                <c:pt idx="3">
                  <c:v>Fried et al.</c:v>
                </c:pt>
                <c:pt idx="4">
                  <c:v>This work</c:v>
                </c:pt>
                <c:pt idx="5">
                  <c:v>Fried et al.</c:v>
                </c:pt>
                <c:pt idx="6">
                  <c:v>This work</c:v>
                </c:pt>
                <c:pt idx="7">
                  <c:v>Fried et al.</c:v>
                </c:pt>
                <c:pt idx="8">
                  <c:v>This work</c:v>
                </c:pt>
                <c:pt idx="9">
                  <c:v>Fried et al.</c:v>
                </c:pt>
                <c:pt idx="10">
                  <c:v>This work</c:v>
                </c:pt>
              </c:strCache>
            </c:strRef>
          </c:cat>
          <c:val>
            <c:numRef>
              <c:f>'Table 3'!$C$1:$C$11</c:f>
              <c:numCache>
                <c:formatCode>General</c:formatCode>
                <c:ptCount val="11"/>
                <c:pt idx="0">
                  <c:v>50.98</c:v>
                </c:pt>
                <c:pt idx="1">
                  <c:v>64.709999999999994</c:v>
                </c:pt>
                <c:pt idx="2">
                  <c:v>74.510000000000005</c:v>
                </c:pt>
                <c:pt idx="3">
                  <c:v>68.63</c:v>
                </c:pt>
                <c:pt idx="4">
                  <c:v>74.510000000000005</c:v>
                </c:pt>
                <c:pt idx="5">
                  <c:v>60.78</c:v>
                </c:pt>
                <c:pt idx="6">
                  <c:v>72.55</c:v>
                </c:pt>
                <c:pt idx="7">
                  <c:v>60.78</c:v>
                </c:pt>
                <c:pt idx="8">
                  <c:v>78.430000000000007</c:v>
                </c:pt>
                <c:pt idx="9">
                  <c:v>62.75</c:v>
                </c:pt>
                <c:pt idx="10">
                  <c:v>74.510000000000005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61-FC42-A32F-DA3E3F62F6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69228272"/>
        <c:axId val="969229952"/>
      </c:barChart>
      <c:catAx>
        <c:axId val="96922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229952"/>
        <c:crosses val="autoZero"/>
        <c:auto val="1"/>
        <c:lblAlgn val="ctr"/>
        <c:lblOffset val="100"/>
        <c:noMultiLvlLbl val="0"/>
      </c:catAx>
      <c:valAx>
        <c:axId val="969229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9228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 Words</c:v>
                </c:pt>
              </c:strCache>
            </c:strRef>
          </c:tx>
          <c:spPr>
            <a:ln w="76200" cmpd="sng">
              <a:solidFill>
                <a:srgbClr val="E66101"/>
              </a:solidFill>
            </a:ln>
          </c:spPr>
          <c:marker>
            <c:symbol val="circle"/>
            <c:size val="16"/>
            <c:spPr>
              <a:solidFill>
                <a:srgbClr val="E66101"/>
              </a:solidFill>
              <a:ln cmpd="sng">
                <a:solidFill>
                  <a:srgbClr val="E66101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13</c:v>
                </c:pt>
                <c:pt idx="1">
                  <c:v>13-14</c:v>
                </c:pt>
                <c:pt idx="2">
                  <c:v>13-15</c:v>
                </c:pt>
                <c:pt idx="3">
                  <c:v>13-16</c:v>
                </c:pt>
                <c:pt idx="4">
                  <c:v>13-17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62.745098039215598</c:v>
                </c:pt>
                <c:pt idx="1">
                  <c:v>64.705882352941103</c:v>
                </c:pt>
                <c:pt idx="2">
                  <c:v>68.627450980392098</c:v>
                </c:pt>
                <c:pt idx="3">
                  <c:v>72.549019607843107</c:v>
                </c:pt>
                <c:pt idx="4">
                  <c:v>74.509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B9-4E40-92BB-11D1A76467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Hashtags</c:v>
                </c:pt>
              </c:strCache>
            </c:strRef>
          </c:tx>
          <c:spPr>
            <a:ln w="76200" cmpd="sng">
              <a:solidFill>
                <a:srgbClr val="B2ABD2"/>
              </a:solidFill>
            </a:ln>
          </c:spPr>
          <c:marker>
            <c:symbol val="circle"/>
            <c:size val="18"/>
            <c:spPr>
              <a:solidFill>
                <a:srgbClr val="B2ABD2"/>
              </a:solidFill>
              <a:ln cmpd="sng">
                <a:solidFill>
                  <a:srgbClr val="B2ABD2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13</c:v>
                </c:pt>
                <c:pt idx="1">
                  <c:v>13-14</c:v>
                </c:pt>
                <c:pt idx="2">
                  <c:v>13-15</c:v>
                </c:pt>
                <c:pt idx="3">
                  <c:v>13-16</c:v>
                </c:pt>
                <c:pt idx="4">
                  <c:v>13-17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56.862745098039198</c:v>
                </c:pt>
                <c:pt idx="1">
                  <c:v>64.705882352941103</c:v>
                </c:pt>
                <c:pt idx="2">
                  <c:v>68.627450980392098</c:v>
                </c:pt>
                <c:pt idx="3">
                  <c:v>70.588235294117595</c:v>
                </c:pt>
                <c:pt idx="4">
                  <c:v>74.509803921568604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B9-4E40-92BB-11D1A76467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 Food Words + Hashtags</c:v>
                </c:pt>
              </c:strCache>
            </c:strRef>
          </c:tx>
          <c:spPr>
            <a:ln w="76200" cmpd="sng">
              <a:solidFill>
                <a:srgbClr val="5E3C99"/>
              </a:solidFill>
            </a:ln>
          </c:spPr>
          <c:marker>
            <c:symbol val="circle"/>
            <c:size val="16"/>
            <c:spPr>
              <a:solidFill>
                <a:srgbClr val="5E3C99"/>
              </a:solidFill>
              <a:ln cmpd="sng">
                <a:solidFill>
                  <a:srgbClr val="5E3C99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13</c:v>
                </c:pt>
                <c:pt idx="1">
                  <c:v>13-14</c:v>
                </c:pt>
                <c:pt idx="2">
                  <c:v>13-15</c:v>
                </c:pt>
                <c:pt idx="3">
                  <c:v>13-16</c:v>
                </c:pt>
                <c:pt idx="4">
                  <c:v>13-17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58.823529411764703</c:v>
                </c:pt>
                <c:pt idx="1">
                  <c:v>64.705882352941103</c:v>
                </c:pt>
                <c:pt idx="2">
                  <c:v>68.627450980392098</c:v>
                </c:pt>
                <c:pt idx="3">
                  <c:v>70.588235294117595</c:v>
                </c:pt>
                <c:pt idx="4">
                  <c:v>72.549019607843107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B9-4E40-92BB-11D1A764676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Food Words</c:v>
                </c:pt>
              </c:strCache>
            </c:strRef>
          </c:tx>
          <c:spPr>
            <a:ln w="76200" cmpd="sng">
              <a:solidFill>
                <a:srgbClr val="FDB863"/>
              </a:solidFill>
            </a:ln>
          </c:spPr>
          <c:marker>
            <c:symbol val="circle"/>
            <c:size val="16"/>
            <c:spPr>
              <a:solidFill>
                <a:srgbClr val="FDB863"/>
              </a:solidFill>
              <a:ln cmpd="sng">
                <a:solidFill>
                  <a:srgbClr val="FDB863"/>
                </a:solidFill>
              </a:ln>
            </c:spPr>
          </c:marker>
          <c:cat>
            <c:strRef>
              <c:f>Sheet1!$A$2:$A$6</c:f>
              <c:strCache>
                <c:ptCount val="5"/>
                <c:pt idx="0">
                  <c:v>13</c:v>
                </c:pt>
                <c:pt idx="1">
                  <c:v>13-14</c:v>
                </c:pt>
                <c:pt idx="2">
                  <c:v>13-15</c:v>
                </c:pt>
                <c:pt idx="3">
                  <c:v>13-16</c:v>
                </c:pt>
                <c:pt idx="4">
                  <c:v>13-17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43.137254902000002</c:v>
                </c:pt>
                <c:pt idx="1">
                  <c:v>49.019607843000003</c:v>
                </c:pt>
                <c:pt idx="2">
                  <c:v>52.941176470000002</c:v>
                </c:pt>
                <c:pt idx="3">
                  <c:v>56.568626999999999</c:v>
                </c:pt>
                <c:pt idx="4">
                  <c:v>60.784313725490101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CB9-4E40-92BB-11D1A7646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9991914"/>
        <c:axId val="929461900"/>
      </c:lineChart>
      <c:catAx>
        <c:axId val="67999191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Roboto"/>
                  </a:defRPr>
                </a:pPr>
                <a:endParaRPr lang="en-US"/>
              </a:p>
            </c:rich>
          </c:tx>
          <c:overlay val="0"/>
        </c:title>
        <c:numFmt formatCode="General" sourceLinked="1"/>
        <c:majorTickMark val="cross"/>
        <c:minorTickMark val="cross"/>
        <c:tickLblPos val="nextTo"/>
        <c:txPr>
          <a:bodyPr/>
          <a:lstStyle/>
          <a:p>
            <a:pPr lvl="0">
              <a:defRPr sz="1600" b="0">
                <a:solidFill>
                  <a:srgbClr val="000000"/>
                </a:solidFill>
                <a:latin typeface="Roboto"/>
              </a:defRPr>
            </a:pPr>
            <a:endParaRPr lang="en-US"/>
          </a:p>
        </c:txPr>
        <c:crossAx val="929461900"/>
        <c:crosses val="autoZero"/>
        <c:auto val="1"/>
        <c:lblAlgn val="ctr"/>
        <c:lblOffset val="100"/>
        <c:noMultiLvlLbl val="1"/>
      </c:catAx>
      <c:valAx>
        <c:axId val="929461900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minorGridlines>
          <c:spPr>
            <a:ln>
              <a:solidFill>
                <a:srgbClr val="CCCCCC"/>
              </a:solidFill>
            </a:ln>
          </c:spPr>
        </c:minorGridlines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Roboto"/>
                  </a:defRPr>
                </a:pPr>
                <a:endParaRPr lang="en-US"/>
              </a:p>
            </c:rich>
          </c:tx>
          <c:overlay val="0"/>
        </c:title>
        <c:numFmt formatCode="General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sz="1600" b="0">
                <a:solidFill>
                  <a:srgbClr val="000000"/>
                </a:solidFill>
                <a:latin typeface="Roboto"/>
              </a:defRPr>
            </a:pPr>
            <a:endParaRPr lang="en-US"/>
          </a:p>
        </c:txPr>
        <c:crossAx val="679991914"/>
        <c:crosses val="autoZero"/>
        <c:crossBetween val="between"/>
      </c:valAx>
    </c:plotArea>
    <c:legend>
      <c:legendPos val="t"/>
      <c:overlay val="0"/>
      <c:txPr>
        <a:bodyPr/>
        <a:lstStyle/>
        <a:p>
          <a:pPr lvl="0">
            <a:defRPr sz="1600" b="0">
              <a:solidFill>
                <a:srgbClr val="000000"/>
              </a:solidFill>
              <a:latin typeface="Roboto"/>
            </a:defRPr>
          </a:pPr>
          <a:endParaRPr lang="en-US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Sheet1!$A$61</c:f>
              <c:strCache>
                <c:ptCount val="1"/>
                <c:pt idx="0">
                  <c:v>SVM Food Diabetes 2017 by year data </c:v>
                </c:pt>
              </c:strCache>
            </c:strRef>
          </c:tx>
          <c:spPr>
            <a:ln w="38100" cmpd="sng">
              <a:solidFill>
                <a:srgbClr val="0571B0"/>
              </a:solidFill>
            </a:ln>
          </c:spPr>
          <c:marker>
            <c:symbol val="circle"/>
            <c:size val="14"/>
            <c:spPr>
              <a:solidFill>
                <a:srgbClr val="0571B0"/>
              </a:solidFill>
              <a:ln cmpd="sng">
                <a:solidFill>
                  <a:srgbClr val="0571B0"/>
                </a:solidFill>
              </a:ln>
            </c:spPr>
          </c:marker>
          <c:cat>
            <c:strRef>
              <c:f>Sheet1!$B$62:$B$66</c:f>
              <c:strCache>
                <c:ptCount val="5"/>
                <c:pt idx="0">
                  <c:v>17</c:v>
                </c:pt>
                <c:pt idx="1">
                  <c:v>17-16</c:v>
                </c:pt>
                <c:pt idx="2">
                  <c:v>17-15</c:v>
                </c:pt>
                <c:pt idx="3">
                  <c:v>17-14</c:v>
                </c:pt>
                <c:pt idx="4">
                  <c:v>17-13</c:v>
                </c:pt>
              </c:strCache>
            </c:strRef>
          </c:cat>
          <c:val>
            <c:numRef>
              <c:f>Sheet1!$A$62:$A$66</c:f>
              <c:numCache>
                <c:formatCode>General</c:formatCode>
                <c:ptCount val="5"/>
                <c:pt idx="0">
                  <c:v>68.627450980392098</c:v>
                </c:pt>
                <c:pt idx="1">
                  <c:v>70.588235294117595</c:v>
                </c:pt>
                <c:pt idx="2">
                  <c:v>72.470588235294102</c:v>
                </c:pt>
                <c:pt idx="3">
                  <c:v>66.6666666666666</c:v>
                </c:pt>
                <c:pt idx="4">
                  <c:v>60.784313725490101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B3-B94A-A7AA-A23E53CB3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759974"/>
        <c:axId val="622988833"/>
      </c:lineChart>
      <c:catAx>
        <c:axId val="38975997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Roboto"/>
                  </a:defRPr>
                </a:pPr>
                <a:endParaRPr lang="en-US"/>
              </a:p>
            </c:rich>
          </c:tx>
          <c:overlay val="0"/>
        </c:title>
        <c:numFmt formatCode="General" sourceLinked="1"/>
        <c:majorTickMark val="cross"/>
        <c:minorTickMark val="cross"/>
        <c:tickLblPos val="nextTo"/>
        <c:txPr>
          <a:bodyPr/>
          <a:lstStyle/>
          <a:p>
            <a:pPr lvl="0">
              <a:defRPr sz="1600" b="0">
                <a:solidFill>
                  <a:srgbClr val="000000"/>
                </a:solidFill>
                <a:latin typeface="Roboto"/>
              </a:defRPr>
            </a:pPr>
            <a:endParaRPr lang="en-US"/>
          </a:p>
        </c:txPr>
        <c:crossAx val="622988833"/>
        <c:crosses val="autoZero"/>
        <c:auto val="1"/>
        <c:lblAlgn val="ctr"/>
        <c:lblOffset val="100"/>
        <c:noMultiLvlLbl val="1"/>
      </c:catAx>
      <c:valAx>
        <c:axId val="622988833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minorGridlines>
          <c:spPr>
            <a:ln>
              <a:solidFill>
                <a:srgbClr val="CCCCCC"/>
              </a:solidFill>
            </a:ln>
          </c:spPr>
        </c:minorGridlines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Roboto"/>
                  </a:defRPr>
                </a:pPr>
                <a:endParaRPr lang="en-US"/>
              </a:p>
            </c:rich>
          </c:tx>
          <c:overlay val="0"/>
        </c:title>
        <c:numFmt formatCode="General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sz="1600" b="0">
                <a:solidFill>
                  <a:srgbClr val="000000"/>
                </a:solidFill>
                <a:latin typeface="Roboto"/>
              </a:defRPr>
            </a:pPr>
            <a:endParaRPr lang="en-US"/>
          </a:p>
        </c:txPr>
        <c:crossAx val="389759974"/>
        <c:crosses val="autoZero"/>
        <c:crossBetween val="between"/>
      </c:valAx>
    </c:plotArea>
    <c:plotVisOnly val="1"/>
    <c:dispBlanksAs val="zero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E3-1347-B887-F682BC973F5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E3-1347-B887-F682BC973F5A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9E3-1347-B887-F682BC973F5A}"/>
              </c:ext>
            </c:extLst>
          </c:dPt>
          <c:cat>
            <c:strRef>
              <c:f>'Table 3b'!$B$2:$B$7</c:f>
              <c:strCache>
                <c:ptCount val="6"/>
                <c:pt idx="0">
                  <c:v>All words</c:v>
                </c:pt>
                <c:pt idx="1">
                  <c:v>All words + LDA</c:v>
                </c:pt>
                <c:pt idx="2">
                  <c:v>All words</c:v>
                </c:pt>
                <c:pt idx="3">
                  <c:v>Food words + Hashtags + LDA</c:v>
                </c:pt>
                <c:pt idx="4">
                  <c:v>All words</c:v>
                </c:pt>
                <c:pt idx="5">
                  <c:v>All words + LDA</c:v>
                </c:pt>
              </c:strCache>
            </c:strRef>
          </c:cat>
          <c:val>
            <c:numRef>
              <c:f>'Table 3b'!$C$2:$C$7</c:f>
              <c:numCache>
                <c:formatCode>General</c:formatCode>
                <c:ptCount val="6"/>
                <c:pt idx="0">
                  <c:v>64.709999999999994</c:v>
                </c:pt>
                <c:pt idx="1">
                  <c:v>66.67</c:v>
                </c:pt>
                <c:pt idx="2">
                  <c:v>80.39</c:v>
                </c:pt>
                <c:pt idx="3">
                  <c:v>84.31</c:v>
                </c:pt>
                <c:pt idx="4">
                  <c:v>74.510000000000005</c:v>
                </c:pt>
                <c:pt idx="5">
                  <c:v>74.510000000000005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E3-1347-B887-F682BC973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5333504"/>
        <c:axId val="1015335184"/>
      </c:barChart>
      <c:catAx>
        <c:axId val="101533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335184"/>
        <c:crosses val="autoZero"/>
        <c:auto val="1"/>
        <c:lblAlgn val="ctr"/>
        <c:lblOffset val="100"/>
        <c:noMultiLvlLbl val="0"/>
      </c:catAx>
      <c:valAx>
        <c:axId val="101533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33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E3-1347-B887-F682BC973F5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E3-1347-B887-F682BC973F5A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9E3-1347-B887-F682BC973F5A}"/>
              </c:ext>
            </c:extLst>
          </c:dPt>
          <c:cat>
            <c:strRef>
              <c:f>'Table 3b'!$B$2:$B$7</c:f>
              <c:strCache>
                <c:ptCount val="6"/>
                <c:pt idx="0">
                  <c:v>All words</c:v>
                </c:pt>
                <c:pt idx="1">
                  <c:v>All words + LDA</c:v>
                </c:pt>
                <c:pt idx="2">
                  <c:v>All words</c:v>
                </c:pt>
                <c:pt idx="3">
                  <c:v>Food words + Hashtags + LDA</c:v>
                </c:pt>
                <c:pt idx="4">
                  <c:v>All words</c:v>
                </c:pt>
                <c:pt idx="5">
                  <c:v>All words + LDA</c:v>
                </c:pt>
              </c:strCache>
            </c:strRef>
          </c:cat>
          <c:val>
            <c:numRef>
              <c:f>'Table 3b'!$C$2:$C$7</c:f>
              <c:numCache>
                <c:formatCode>General</c:formatCode>
                <c:ptCount val="6"/>
                <c:pt idx="0">
                  <c:v>64.709999999999994</c:v>
                </c:pt>
                <c:pt idx="1">
                  <c:v>66.67</c:v>
                </c:pt>
                <c:pt idx="2">
                  <c:v>80.39</c:v>
                </c:pt>
                <c:pt idx="3">
                  <c:v>84.31</c:v>
                </c:pt>
                <c:pt idx="4">
                  <c:v>74.510000000000005</c:v>
                </c:pt>
                <c:pt idx="5">
                  <c:v>74.510000000000005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E3-1347-B887-F682BC973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5333504"/>
        <c:axId val="1015335184"/>
      </c:barChart>
      <c:catAx>
        <c:axId val="101533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335184"/>
        <c:crosses val="autoZero"/>
        <c:auto val="1"/>
        <c:lblAlgn val="ctr"/>
        <c:lblOffset val="100"/>
        <c:noMultiLvlLbl val="0"/>
      </c:catAx>
      <c:valAx>
        <c:axId val="101533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33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E3-1347-B887-F682BC973F5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E3-1347-B887-F682BC973F5A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9E3-1347-B887-F682BC973F5A}"/>
              </c:ext>
            </c:extLst>
          </c:dPt>
          <c:cat>
            <c:strRef>
              <c:f>'Table 3b'!$B$2:$B$7</c:f>
              <c:strCache>
                <c:ptCount val="6"/>
                <c:pt idx="0">
                  <c:v>All words</c:v>
                </c:pt>
                <c:pt idx="1">
                  <c:v>All words + LDA</c:v>
                </c:pt>
                <c:pt idx="2">
                  <c:v>All words</c:v>
                </c:pt>
                <c:pt idx="3">
                  <c:v>Food words + Hashtags + LDA</c:v>
                </c:pt>
                <c:pt idx="4">
                  <c:v>All words</c:v>
                </c:pt>
                <c:pt idx="5">
                  <c:v>All words + LDA</c:v>
                </c:pt>
              </c:strCache>
            </c:strRef>
          </c:cat>
          <c:val>
            <c:numRef>
              <c:f>'Table 3b'!$C$2:$C$7</c:f>
              <c:numCache>
                <c:formatCode>General</c:formatCode>
                <c:ptCount val="6"/>
                <c:pt idx="0">
                  <c:v>64.709999999999994</c:v>
                </c:pt>
                <c:pt idx="1">
                  <c:v>66.67</c:v>
                </c:pt>
                <c:pt idx="2">
                  <c:v>80.39</c:v>
                </c:pt>
                <c:pt idx="3">
                  <c:v>84.31</c:v>
                </c:pt>
                <c:pt idx="4">
                  <c:v>74.510000000000005</c:v>
                </c:pt>
                <c:pt idx="5">
                  <c:v>74.510000000000005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E3-1347-B887-F682BC973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5333504"/>
        <c:axId val="1015335184"/>
      </c:barChart>
      <c:catAx>
        <c:axId val="101533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335184"/>
        <c:crosses val="autoZero"/>
        <c:auto val="1"/>
        <c:lblAlgn val="ctr"/>
        <c:lblOffset val="100"/>
        <c:noMultiLvlLbl val="0"/>
      </c:catAx>
      <c:valAx>
        <c:axId val="101533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33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4A1D0-D03C-3845-B5FF-05B50A4EB98C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A9DDB-F4B0-0A46-A0CD-B98C59A97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1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Daily Mail, Washington Post, Fox News, The Verge, Slate</a:t>
            </a:r>
          </a:p>
          <a:p>
            <a:r>
              <a:rPr lang="en-US" dirty="0"/>
              <a:t>People resonate with food!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A9DDB-F4B0-0A46-A0CD-B98C59A976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41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 states + Washington DC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DAN: We hypothesize that the reason behind this low performance is the small number of data points (51), which is insufficient to train a neural network.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A9DDB-F4B0-0A46-A0CD-B98C59A976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57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A9DDB-F4B0-0A46-A0CD-B98C59A976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76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Suggests that people change their eating behavior over a period spanning multiple years, 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 data not relevant for predicting recent health.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6A9DDB-F4B0-0A46-A0CD-B98C59A976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0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525E-DEDB-504C-B7BC-36BBECC23E25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85800" y="3680640"/>
            <a:ext cx="7772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236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0F64-C19E-3044-8119-405E07BA3209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29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870A3-18F1-414C-B8FB-41B2ACA0C434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43DF-D77D-014F-85B3-483723891BFD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43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F914-159A-4E44-BC10-4DAF670A4A3B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0B8A-AD36-DA48-9344-BBF2741D23EC}" type="datetime1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3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E0C-EF7B-8441-8684-4EFD454D67EE}" type="datetime1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14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A34E-0143-A442-8428-DEEB9ABA1694}" type="datetime1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1494720"/>
            <a:ext cx="8229600" cy="86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36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B958-6557-3244-9C64-9EEFDAA75777}" type="datetime1">
              <a:rPr lang="en-US" smtClean="0"/>
              <a:t>11/3/19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22B3E-5DD2-5A44-AD10-C7997489C3B5}" type="datetime1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3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3FFA-7F44-C24C-A61A-F5463B5F5E4A}" type="datetime1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2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B52F0-E168-3042-8A68-C01B51FAE86D}" type="datetime1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157AA-4A4D-2C48-B0F6-C526C028A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6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4f.cs.arizona.edu/s/scatter.html" TargetMode="External"/><Relationship Id="rId2" Type="http://schemas.openxmlformats.org/officeDocument/2006/relationships/hyperlink" Target="mailto:msurdeanu@email.arizona.edu" TargetMode="Externa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does the language of food say about us?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Hoang Van, Ahmad Musa, Hang Chen, </a:t>
            </a:r>
            <a:r>
              <a:rPr lang="en-US" sz="3800" b="1" dirty="0">
                <a:solidFill>
                  <a:schemeClr val="tx1"/>
                </a:solidFill>
              </a:rPr>
              <a:t>Mihai Surdeanu</a:t>
            </a:r>
            <a:r>
              <a:rPr lang="en-US" sz="3800" dirty="0">
                <a:solidFill>
                  <a:schemeClr val="tx1"/>
                </a:solidFill>
              </a:rPr>
              <a:t>, and Stephen </a:t>
            </a:r>
            <a:r>
              <a:rPr lang="en-US" sz="3800" dirty="0" err="1">
                <a:solidFill>
                  <a:schemeClr val="tx1"/>
                </a:solidFill>
              </a:rPr>
              <a:t>Kobourov</a:t>
            </a:r>
            <a:endParaRPr lang="en-US" sz="3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LOUHI 2019</a:t>
            </a:r>
          </a:p>
        </p:txBody>
      </p:sp>
      <p:pic>
        <p:nvPicPr>
          <p:cNvPr id="4" name="Picture 3" descr="clulab.png">
            <a:extLst>
              <a:ext uri="{FF2B5EF4-FFF2-40B4-BE49-F238E27FC236}">
                <a16:creationId xmlns:a16="http://schemas.microsoft.com/office/drawing/2014/main" id="{91E5CD7B-62C9-1147-A510-F1DEA1111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72" y="5013789"/>
            <a:ext cx="1286828" cy="1608536"/>
          </a:xfrm>
          <a:prstGeom prst="rect">
            <a:avLst/>
          </a:prstGeom>
        </p:spPr>
      </p:pic>
      <p:pic>
        <p:nvPicPr>
          <p:cNvPr id="5" name="Picture 4" descr="download.jpeg">
            <a:extLst>
              <a:ext uri="{FF2B5EF4-FFF2-40B4-BE49-F238E27FC236}">
                <a16:creationId xmlns:a16="http://schemas.microsoft.com/office/drawing/2014/main" id="{4CE53AFF-B382-144F-B6FF-37D985840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898673"/>
            <a:ext cx="2901070" cy="7236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5627F-98B1-2A4C-9172-81FA4C48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35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F56CC-B325-3443-B263-E0180740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9A28-B78A-3A4E-92F0-3B8E11BC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6ADA4-FF51-1F40-B0AE-DD161AC2F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85" y="2065992"/>
            <a:ext cx="6227805" cy="3375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B9C49-6BD5-1C4B-BE77-0DA62BD24974}"/>
              </a:ext>
            </a:extLst>
          </p:cNvPr>
          <p:cNvSpPr txBox="1"/>
          <p:nvPr/>
        </p:nvSpPr>
        <p:spPr>
          <a:xfrm>
            <a:off x="566479" y="1541760"/>
            <a:ext cx="8213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Collected </a:t>
            </a:r>
            <a:r>
              <a:rPr lang="en-US" sz="2000" b="1" dirty="0">
                <a:solidFill>
                  <a:srgbClr val="FF0000"/>
                </a:solidFill>
              </a:rPr>
              <a:t>24.5M</a:t>
            </a:r>
            <a:r>
              <a:rPr lang="en-US" sz="2000" dirty="0"/>
              <a:t> tweets (</a:t>
            </a:r>
            <a:r>
              <a:rPr lang="en-US" sz="2000" b="1" dirty="0">
                <a:solidFill>
                  <a:srgbClr val="FF0000"/>
                </a:solidFill>
              </a:rPr>
              <a:t>4.3M</a:t>
            </a:r>
            <a:r>
              <a:rPr lang="en-US" sz="2000" dirty="0"/>
              <a:t> localized to US) between </a:t>
            </a:r>
            <a:r>
              <a:rPr lang="en-US" sz="2000" b="1" dirty="0">
                <a:solidFill>
                  <a:srgbClr val="FF0000"/>
                </a:solidFill>
              </a:rPr>
              <a:t>10/2013 and 8/2018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058DA34-4084-F143-93E0-5AF1CFE77C64}"/>
              </a:ext>
            </a:extLst>
          </p:cNvPr>
          <p:cNvSpPr/>
          <p:nvPr/>
        </p:nvSpPr>
        <p:spPr>
          <a:xfrm>
            <a:off x="3311611" y="5696705"/>
            <a:ext cx="4732638" cy="773015"/>
          </a:xfrm>
          <a:prstGeom prst="wedgeRoundRectCallout">
            <a:avLst>
              <a:gd name="adj1" fmla="val 12758"/>
              <a:gd name="adj2" fmla="val -7659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Localization used both self-reported user location in meta data and geo tagging</a:t>
            </a:r>
          </a:p>
        </p:txBody>
      </p:sp>
    </p:spTree>
    <p:extLst>
      <p:ext uri="{BB962C8B-B14F-4D97-AF65-F5344CB8AC3E}">
        <p14:creationId xmlns:p14="http://schemas.microsoft.com/office/powerpoint/2010/main" val="3056112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6568-F5EA-5844-B42B-B35E982B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State-level prediction tasks</a:t>
            </a:r>
            <a:br>
              <a:rPr lang="en-US" sz="3600" dirty="0"/>
            </a:br>
            <a:r>
              <a:rPr lang="en-US" sz="3600" dirty="0"/>
              <a:t>Dependent variables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29C55-2329-3B4F-A60B-1192AD555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Task 1: Type 2 diabetes mellitus (T2DM) rate prediction</a:t>
            </a:r>
          </a:p>
          <a:p>
            <a:pPr lvl="1"/>
            <a:r>
              <a:rPr lang="en-US" b="1" dirty="0"/>
              <a:t>Percentage of individuals in a state who have been diagnosed with T2DM</a:t>
            </a:r>
          </a:p>
          <a:p>
            <a:pPr lvl="1"/>
            <a:r>
              <a:rPr lang="en-US" dirty="0"/>
              <a:t>Data from the Kaiser Commission on Medicaid and Uninsured (KCMU)’s analysis of the Center for Disease Control’s Behavioral Risk Factor Surveillance System (BRFSS) 2017 Survey </a:t>
            </a:r>
          </a:p>
          <a:p>
            <a:r>
              <a:rPr lang="en-US" dirty="0"/>
              <a:t>Task 2: Income rate prediction</a:t>
            </a:r>
          </a:p>
          <a:p>
            <a:pPr lvl="1"/>
            <a:r>
              <a:rPr lang="en-US" b="1" dirty="0"/>
              <a:t>Household median income in a state</a:t>
            </a:r>
          </a:p>
          <a:p>
            <a:pPr lvl="1"/>
            <a:r>
              <a:rPr lang="en-US" dirty="0"/>
              <a:t>Data from the United States Census Bureau (USCB)’s analysis of the American Community Survey (ACS)’s Income and Poverty in the United States: 2017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E24B23-1D3E-E94F-A2FC-A6952C36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3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6568-F5EA-5844-B42B-B35E982B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State-level prediction tasks</a:t>
            </a:r>
            <a:br>
              <a:rPr lang="en-US" sz="3600" dirty="0"/>
            </a:br>
            <a:r>
              <a:rPr lang="en-US" sz="3600" dirty="0"/>
              <a:t>Dependent variables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29C55-2329-3B4F-A60B-1192AD555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Task 3: Poverty rate prediction</a:t>
            </a:r>
          </a:p>
          <a:p>
            <a:pPr lvl="1"/>
            <a:r>
              <a:rPr lang="en-US" sz="2400" b="1" dirty="0"/>
              <a:t>Percentage of people in a state under the poverty threshold</a:t>
            </a:r>
          </a:p>
          <a:p>
            <a:pPr lvl="1"/>
            <a:r>
              <a:rPr lang="en-US" sz="2400" dirty="0"/>
              <a:t>Data from USCB’s analysis of the ACS’s Income and Poverty in the United States: 2017 </a:t>
            </a:r>
          </a:p>
          <a:p>
            <a:r>
              <a:rPr lang="en-US" sz="2800" dirty="0"/>
              <a:t>Task 4: Education rate prediction</a:t>
            </a:r>
          </a:p>
          <a:p>
            <a:pPr lvl="1"/>
            <a:r>
              <a:rPr lang="en-US" sz="2400" b="1" dirty="0"/>
              <a:t>Higher education attainment rate (HEAR)</a:t>
            </a:r>
          </a:p>
          <a:p>
            <a:pPr lvl="1"/>
            <a:r>
              <a:rPr lang="en-US" sz="2400" dirty="0"/>
              <a:t>Data from the Center of American Progress (CAP)</a:t>
            </a:r>
          </a:p>
          <a:p>
            <a:r>
              <a:rPr lang="en-US" sz="2800" dirty="0"/>
              <a:t>All dependent variables converted to binary variables by comparing them with the corresponding national median</a:t>
            </a:r>
          </a:p>
          <a:p>
            <a:pPr lvl="1"/>
            <a:r>
              <a:rPr lang="en-US" sz="2400" dirty="0"/>
              <a:t>E.g.: the National median T2DM rate is 10.8%. West Virginia assigned the label 1 (high) because it has a rate of 15.2%</a:t>
            </a:r>
          </a:p>
          <a:p>
            <a:pPr lvl="1"/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E24B23-1D3E-E94F-A2FC-A6952C361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E8BD4CF-388B-564B-88EE-2BB56EE22028}"/>
              </a:ext>
            </a:extLst>
          </p:cNvPr>
          <p:cNvGrpSpPr/>
          <p:nvPr/>
        </p:nvGrpSpPr>
        <p:grpSpPr>
          <a:xfrm>
            <a:off x="3576024" y="1782763"/>
            <a:ext cx="5437347" cy="4700445"/>
            <a:chOff x="3576024" y="1782763"/>
            <a:chExt cx="5437347" cy="4700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111CEE-2EF6-744B-9B52-BDD9842E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5116" y="3136754"/>
              <a:ext cx="4268511" cy="26938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2D2A0C1D-7CC2-6B4C-945F-DFFBD4500110}"/>
                </a:ext>
              </a:extLst>
            </p:cNvPr>
            <p:cNvSpPr txBox="1">
              <a:spLocks/>
            </p:cNvSpPr>
            <p:nvPr/>
          </p:nvSpPr>
          <p:spPr>
            <a:xfrm>
              <a:off x="4065373" y="1782763"/>
              <a:ext cx="4947998" cy="10584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/>
                <a:t>Deep averaging network </a:t>
              </a:r>
            </a:p>
            <a:p>
              <a:pPr marL="0" indent="0" algn="ctr">
                <a:buNone/>
              </a:pPr>
              <a:r>
                <a:rPr lang="en-US" sz="2800" dirty="0"/>
                <a:t>(</a:t>
              </a:r>
              <a:r>
                <a:rPr lang="en-US" sz="2800" dirty="0" err="1"/>
                <a:t>Iyyer</a:t>
              </a:r>
              <a:r>
                <a:rPr lang="en-US" sz="2800" dirty="0"/>
                <a:t> et al., 2015)</a:t>
              </a:r>
            </a:p>
          </p:txBody>
        </p:sp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F08F5322-65E1-5542-B83F-F91DDF84C2ED}"/>
                </a:ext>
              </a:extLst>
            </p:cNvPr>
            <p:cNvSpPr/>
            <p:nvPr/>
          </p:nvSpPr>
          <p:spPr>
            <a:xfrm>
              <a:off x="3576024" y="6053751"/>
              <a:ext cx="5097603" cy="429457"/>
            </a:xfrm>
            <a:prstGeom prst="wedgeRoundRectCallout">
              <a:avLst>
                <a:gd name="adj1" fmla="val 12758"/>
                <a:gd name="adj2" fmla="val -76594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Embeddings computed over 24M food tweets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FB4BA9-07EE-7946-97F5-D20104DB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C2B82-A67E-8143-B529-ABFFF9D10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06386"/>
            <a:ext cx="3608173" cy="40197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Linear support vector machines (SVM)</a:t>
            </a:r>
          </a:p>
          <a:p>
            <a:r>
              <a:rPr lang="en-US" dirty="0"/>
              <a:t>Random forests (RF)</a:t>
            </a:r>
          </a:p>
          <a:p>
            <a:r>
              <a:rPr lang="en-US" dirty="0"/>
              <a:t>All classifiers evaluated using LOOCV on the 50 + 1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C5C43-F9CB-754C-91A4-EC28149D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13</a:t>
            </a:fld>
            <a:endParaRPr lang="en-US"/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91F54E8B-EEE0-AB42-A7D2-65CB39D0BC3B}"/>
              </a:ext>
            </a:extLst>
          </p:cNvPr>
          <p:cNvSpPr/>
          <p:nvPr/>
        </p:nvSpPr>
        <p:spPr>
          <a:xfrm rot="2794962">
            <a:off x="5331056" y="3291681"/>
            <a:ext cx="2416629" cy="2383972"/>
          </a:xfrm>
          <a:prstGeom prst="plus">
            <a:avLst>
              <a:gd name="adj" fmla="val 45455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3F6D0-0232-C34F-87DE-D867E97FE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Features derived from food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E8728-DB41-344E-B93E-FA55398F6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Bag of words</a:t>
            </a:r>
          </a:p>
          <a:p>
            <a:pPr lvl="1"/>
            <a:r>
              <a:rPr lang="en-US" dirty="0"/>
              <a:t>All words</a:t>
            </a:r>
          </a:p>
          <a:p>
            <a:pPr lvl="1"/>
            <a:r>
              <a:rPr lang="en-US" dirty="0"/>
              <a:t>A closed set of 800 words associated with food</a:t>
            </a:r>
          </a:p>
          <a:p>
            <a:r>
              <a:rPr lang="en-US" dirty="0"/>
              <a:t>Hashtags</a:t>
            </a:r>
          </a:p>
          <a:p>
            <a:r>
              <a:rPr lang="en-US" dirty="0"/>
              <a:t>Topics</a:t>
            </a:r>
          </a:p>
          <a:p>
            <a:pPr lvl="1"/>
            <a:r>
              <a:rPr lang="en-US" dirty="0"/>
              <a:t>200 topics created using LDA</a:t>
            </a:r>
          </a:p>
          <a:p>
            <a:pPr lvl="1"/>
            <a:r>
              <a:rPr lang="en-US" dirty="0"/>
              <a:t>The topic with highest probability assigned to each tweet</a:t>
            </a:r>
          </a:p>
          <a:p>
            <a:pPr lvl="1"/>
            <a:endParaRPr lang="en-US" dirty="0"/>
          </a:p>
          <a:p>
            <a:r>
              <a:rPr lang="en-US" dirty="0"/>
              <a:t>Feature value = number of tweets containing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51BE8-2517-3048-AE0C-5E6E384F9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31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DE85-6264-F244-83A8-AD25A86A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Features from socioeconomic factors (for T2DM prediction only)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58722-B898-ED48-8CD6-37709F28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9D942-AB9A-0640-BC61-9EC100EA4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72" y="2456763"/>
            <a:ext cx="6923314" cy="2189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1463A2-C648-5040-9F5B-7C602145FAC9}"/>
              </a:ext>
            </a:extLst>
          </p:cNvPr>
          <p:cNvSpPr txBox="1"/>
          <p:nvPr/>
        </p:nvSpPr>
        <p:spPr>
          <a:xfrm>
            <a:off x="1578498" y="4646066"/>
            <a:ext cx="601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 between socioeconomic factors and US T2DM rate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F19BDA74-4AE2-684F-9EB0-F17FC8376256}"/>
              </a:ext>
            </a:extLst>
          </p:cNvPr>
          <p:cNvSpPr/>
          <p:nvPr/>
        </p:nvSpPr>
        <p:spPr>
          <a:xfrm>
            <a:off x="1148477" y="5603648"/>
            <a:ext cx="6879702" cy="935264"/>
          </a:xfrm>
          <a:prstGeom prst="wedgeRoundRectCallout">
            <a:avLst>
              <a:gd name="adj1" fmla="val 17030"/>
              <a:gd name="adj2" fmla="val -9536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 correlation with each state’s T2DM rate was added as a distinct feature (multiplied by a constant)</a:t>
            </a:r>
          </a:p>
        </p:txBody>
      </p:sp>
    </p:spTree>
    <p:extLst>
      <p:ext uri="{BB962C8B-B14F-4D97-AF65-F5344CB8AC3E}">
        <p14:creationId xmlns:p14="http://schemas.microsoft.com/office/powerpoint/2010/main" val="385536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00DFDD-618B-2D43-AE27-CEF7FEE6B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79C417-0F63-0445-B066-62909474A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E36D7-41F4-8B42-8534-F3F2C4C46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93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CE74C-5DFB-7047-9CC4-0A70A980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T2DM prediction using the SVM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CB59D-85AA-4F44-A2CA-CBFDCFCD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4BD5CD0-8F16-B34B-B5CB-9342348185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728511"/>
              </p:ext>
            </p:extLst>
          </p:nvPr>
        </p:nvGraphicFramePr>
        <p:xfrm>
          <a:off x="686706" y="1715294"/>
          <a:ext cx="7722507" cy="439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1CB9688-ECA9-914A-A9E3-076A0A8C0839}"/>
              </a:ext>
            </a:extLst>
          </p:cNvPr>
          <p:cNvSpPr/>
          <p:nvPr/>
        </p:nvSpPr>
        <p:spPr>
          <a:xfrm>
            <a:off x="1672683" y="1839951"/>
            <a:ext cx="1248937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18734-27E7-7A40-B3F1-691DC4468C15}"/>
              </a:ext>
            </a:extLst>
          </p:cNvPr>
          <p:cNvSpPr txBox="1"/>
          <p:nvPr/>
        </p:nvSpPr>
        <p:spPr>
          <a:xfrm>
            <a:off x="1772231" y="6106886"/>
            <a:ext cx="954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words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FA6D3E-E7AA-AE40-9557-64CF70A69B0D}"/>
              </a:ext>
            </a:extLst>
          </p:cNvPr>
          <p:cNvSpPr/>
          <p:nvPr/>
        </p:nvSpPr>
        <p:spPr>
          <a:xfrm>
            <a:off x="3021168" y="1835969"/>
            <a:ext cx="1248937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9B0A9-DD09-CD4F-BAFE-87F0641779DD}"/>
              </a:ext>
            </a:extLst>
          </p:cNvPr>
          <p:cNvSpPr txBox="1"/>
          <p:nvPr/>
        </p:nvSpPr>
        <p:spPr>
          <a:xfrm>
            <a:off x="3172685" y="6102904"/>
            <a:ext cx="936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Hashtags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D6AA60-E88A-454F-891F-F08D7414827B}"/>
              </a:ext>
            </a:extLst>
          </p:cNvPr>
          <p:cNvSpPr/>
          <p:nvPr/>
        </p:nvSpPr>
        <p:spPr>
          <a:xfrm>
            <a:off x="4366706" y="1837960"/>
            <a:ext cx="1186602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300864-3C63-534B-B39A-7D90D873EB17}"/>
              </a:ext>
            </a:extLst>
          </p:cNvPr>
          <p:cNvSpPr txBox="1"/>
          <p:nvPr/>
        </p:nvSpPr>
        <p:spPr>
          <a:xfrm>
            <a:off x="4356727" y="6102904"/>
            <a:ext cx="1159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Food words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AA821-D381-894E-BE2E-0E452334F19F}"/>
              </a:ext>
            </a:extLst>
          </p:cNvPr>
          <p:cNvSpPr/>
          <p:nvPr/>
        </p:nvSpPr>
        <p:spPr>
          <a:xfrm>
            <a:off x="5687827" y="1835969"/>
            <a:ext cx="1192475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7E517A-87D9-3049-8A1D-CCF45E2E5C92}"/>
              </a:ext>
            </a:extLst>
          </p:cNvPr>
          <p:cNvSpPr txBox="1"/>
          <p:nvPr/>
        </p:nvSpPr>
        <p:spPr>
          <a:xfrm>
            <a:off x="5687827" y="6102904"/>
            <a:ext cx="124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Food words + LDA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3E6A51-8B12-4E46-93A2-EAC139A09D08}"/>
              </a:ext>
            </a:extLst>
          </p:cNvPr>
          <p:cNvSpPr/>
          <p:nvPr/>
        </p:nvSpPr>
        <p:spPr>
          <a:xfrm>
            <a:off x="7011385" y="1845219"/>
            <a:ext cx="1192475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7D277-D2BC-D14F-9C74-A9E34492659A}"/>
              </a:ext>
            </a:extLst>
          </p:cNvPr>
          <p:cNvSpPr txBox="1"/>
          <p:nvPr/>
        </p:nvSpPr>
        <p:spPr>
          <a:xfrm>
            <a:off x="7011385" y="6112154"/>
            <a:ext cx="124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Food words + Hashtags  + LDA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E3392B-B6C0-4C4A-95F9-11CE32119B76}"/>
              </a:ext>
            </a:extLst>
          </p:cNvPr>
          <p:cNvSpPr/>
          <p:nvPr/>
        </p:nvSpPr>
        <p:spPr>
          <a:xfrm>
            <a:off x="1628079" y="1715294"/>
            <a:ext cx="6736530" cy="5142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85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CE74C-5DFB-7047-9CC4-0A70A980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T2DM prediction using the SVM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CB59D-85AA-4F44-A2CA-CBFDCFCD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4BD5CD0-8F16-B34B-B5CB-934234818582}"/>
              </a:ext>
            </a:extLst>
          </p:cNvPr>
          <p:cNvGraphicFramePr>
            <a:graphicFrameLocks/>
          </p:cNvGraphicFramePr>
          <p:nvPr/>
        </p:nvGraphicFramePr>
        <p:xfrm>
          <a:off x="686706" y="1715294"/>
          <a:ext cx="7722507" cy="439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1CB9688-ECA9-914A-A9E3-076A0A8C0839}"/>
              </a:ext>
            </a:extLst>
          </p:cNvPr>
          <p:cNvSpPr/>
          <p:nvPr/>
        </p:nvSpPr>
        <p:spPr>
          <a:xfrm>
            <a:off x="1672683" y="1839951"/>
            <a:ext cx="1248937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18734-27E7-7A40-B3F1-691DC4468C15}"/>
              </a:ext>
            </a:extLst>
          </p:cNvPr>
          <p:cNvSpPr txBox="1"/>
          <p:nvPr/>
        </p:nvSpPr>
        <p:spPr>
          <a:xfrm>
            <a:off x="1772231" y="6106886"/>
            <a:ext cx="954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words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FA6D3E-E7AA-AE40-9557-64CF70A69B0D}"/>
              </a:ext>
            </a:extLst>
          </p:cNvPr>
          <p:cNvSpPr/>
          <p:nvPr/>
        </p:nvSpPr>
        <p:spPr>
          <a:xfrm>
            <a:off x="3021168" y="1835969"/>
            <a:ext cx="1248937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9B0A9-DD09-CD4F-BAFE-87F0641779DD}"/>
              </a:ext>
            </a:extLst>
          </p:cNvPr>
          <p:cNvSpPr txBox="1"/>
          <p:nvPr/>
        </p:nvSpPr>
        <p:spPr>
          <a:xfrm>
            <a:off x="3172685" y="6102904"/>
            <a:ext cx="936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Hashtags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D6AA60-E88A-454F-891F-F08D7414827B}"/>
              </a:ext>
            </a:extLst>
          </p:cNvPr>
          <p:cNvSpPr/>
          <p:nvPr/>
        </p:nvSpPr>
        <p:spPr>
          <a:xfrm>
            <a:off x="4366706" y="1837960"/>
            <a:ext cx="1186602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300864-3C63-534B-B39A-7D90D873EB17}"/>
              </a:ext>
            </a:extLst>
          </p:cNvPr>
          <p:cNvSpPr txBox="1"/>
          <p:nvPr/>
        </p:nvSpPr>
        <p:spPr>
          <a:xfrm>
            <a:off x="4356727" y="6102904"/>
            <a:ext cx="1159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Food words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AA821-D381-894E-BE2E-0E452334F19F}"/>
              </a:ext>
            </a:extLst>
          </p:cNvPr>
          <p:cNvSpPr/>
          <p:nvPr/>
        </p:nvSpPr>
        <p:spPr>
          <a:xfrm>
            <a:off x="5687827" y="1835969"/>
            <a:ext cx="1192475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7E517A-87D9-3049-8A1D-CCF45E2E5C92}"/>
              </a:ext>
            </a:extLst>
          </p:cNvPr>
          <p:cNvSpPr txBox="1"/>
          <p:nvPr/>
        </p:nvSpPr>
        <p:spPr>
          <a:xfrm>
            <a:off x="5687827" y="6102904"/>
            <a:ext cx="124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Food words + LDA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3E6A51-8B12-4E46-93A2-EAC139A09D08}"/>
              </a:ext>
            </a:extLst>
          </p:cNvPr>
          <p:cNvSpPr/>
          <p:nvPr/>
        </p:nvSpPr>
        <p:spPr>
          <a:xfrm>
            <a:off x="7011385" y="1845219"/>
            <a:ext cx="1192475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7D277-D2BC-D14F-9C74-A9E34492659A}"/>
              </a:ext>
            </a:extLst>
          </p:cNvPr>
          <p:cNvSpPr txBox="1"/>
          <p:nvPr/>
        </p:nvSpPr>
        <p:spPr>
          <a:xfrm>
            <a:off x="7011385" y="6112154"/>
            <a:ext cx="124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Food words + Hashtags  + LDA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BFF396-4815-4941-A814-5CE56F4D44C3}"/>
              </a:ext>
            </a:extLst>
          </p:cNvPr>
          <p:cNvSpPr/>
          <p:nvPr/>
        </p:nvSpPr>
        <p:spPr>
          <a:xfrm>
            <a:off x="5649909" y="1715294"/>
            <a:ext cx="2714700" cy="51427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A7ED1D8E-9C47-1545-82A7-CB637BDEE504}"/>
              </a:ext>
            </a:extLst>
          </p:cNvPr>
          <p:cNvSpPr/>
          <p:nvPr/>
        </p:nvSpPr>
        <p:spPr>
          <a:xfrm>
            <a:off x="5973891" y="2206926"/>
            <a:ext cx="2846724" cy="3598322"/>
          </a:xfrm>
          <a:prstGeom prst="wedgeRoundRectCallout">
            <a:avLst>
              <a:gd name="adj1" fmla="val -56399"/>
              <a:gd name="adj2" fmla="val 243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More data is better: we consistently outperform Fried et al., by up to </a:t>
            </a:r>
            <a:r>
              <a:rPr lang="en-US" sz="2000" b="1" dirty="0"/>
              <a:t>12%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Simpler features are Ok: </a:t>
            </a:r>
            <a:r>
              <a:rPr lang="en-US" sz="2000" b="1" dirty="0"/>
              <a:t>800</a:t>
            </a:r>
            <a:r>
              <a:rPr lang="en-US" sz="2000" dirty="0"/>
              <a:t> food words obtain nearly the same performance as all words</a:t>
            </a:r>
          </a:p>
        </p:txBody>
      </p:sp>
    </p:spTree>
    <p:extLst>
      <p:ext uri="{BB962C8B-B14F-4D97-AF65-F5344CB8AC3E}">
        <p14:creationId xmlns:p14="http://schemas.microsoft.com/office/powerpoint/2010/main" val="227431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7CE74C-5DFB-7047-9CC4-0A70A980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T2DM prediction using the SVM classifier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CB59D-85AA-4F44-A2CA-CBFDCFCD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4BD5CD0-8F16-B34B-B5CB-934234818582}"/>
              </a:ext>
            </a:extLst>
          </p:cNvPr>
          <p:cNvGraphicFramePr>
            <a:graphicFrameLocks/>
          </p:cNvGraphicFramePr>
          <p:nvPr/>
        </p:nvGraphicFramePr>
        <p:xfrm>
          <a:off x="686706" y="1715294"/>
          <a:ext cx="7722507" cy="439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1CB9688-ECA9-914A-A9E3-076A0A8C0839}"/>
              </a:ext>
            </a:extLst>
          </p:cNvPr>
          <p:cNvSpPr/>
          <p:nvPr/>
        </p:nvSpPr>
        <p:spPr>
          <a:xfrm>
            <a:off x="1672683" y="1839951"/>
            <a:ext cx="1248937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18734-27E7-7A40-B3F1-691DC4468C15}"/>
              </a:ext>
            </a:extLst>
          </p:cNvPr>
          <p:cNvSpPr txBox="1"/>
          <p:nvPr/>
        </p:nvSpPr>
        <p:spPr>
          <a:xfrm>
            <a:off x="1772231" y="6106886"/>
            <a:ext cx="954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All words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FA6D3E-E7AA-AE40-9557-64CF70A69B0D}"/>
              </a:ext>
            </a:extLst>
          </p:cNvPr>
          <p:cNvSpPr/>
          <p:nvPr/>
        </p:nvSpPr>
        <p:spPr>
          <a:xfrm>
            <a:off x="3021168" y="1835969"/>
            <a:ext cx="1248937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9B0A9-DD09-CD4F-BAFE-87F0641779DD}"/>
              </a:ext>
            </a:extLst>
          </p:cNvPr>
          <p:cNvSpPr txBox="1"/>
          <p:nvPr/>
        </p:nvSpPr>
        <p:spPr>
          <a:xfrm>
            <a:off x="3172685" y="6102904"/>
            <a:ext cx="936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Hashtags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D6AA60-E88A-454F-891F-F08D7414827B}"/>
              </a:ext>
            </a:extLst>
          </p:cNvPr>
          <p:cNvSpPr/>
          <p:nvPr/>
        </p:nvSpPr>
        <p:spPr>
          <a:xfrm>
            <a:off x="4366706" y="1837960"/>
            <a:ext cx="1186602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300864-3C63-534B-B39A-7D90D873EB17}"/>
              </a:ext>
            </a:extLst>
          </p:cNvPr>
          <p:cNvSpPr txBox="1"/>
          <p:nvPr/>
        </p:nvSpPr>
        <p:spPr>
          <a:xfrm>
            <a:off x="4356727" y="6102904"/>
            <a:ext cx="1159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Food words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AA821-D381-894E-BE2E-0E452334F19F}"/>
              </a:ext>
            </a:extLst>
          </p:cNvPr>
          <p:cNvSpPr/>
          <p:nvPr/>
        </p:nvSpPr>
        <p:spPr>
          <a:xfrm>
            <a:off x="5687827" y="1835969"/>
            <a:ext cx="1192475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7E517A-87D9-3049-8A1D-CCF45E2E5C92}"/>
              </a:ext>
            </a:extLst>
          </p:cNvPr>
          <p:cNvSpPr txBox="1"/>
          <p:nvPr/>
        </p:nvSpPr>
        <p:spPr>
          <a:xfrm>
            <a:off x="5687827" y="6102904"/>
            <a:ext cx="124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Food words + LDA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3E6A51-8B12-4E46-93A2-EAC139A09D08}"/>
              </a:ext>
            </a:extLst>
          </p:cNvPr>
          <p:cNvSpPr/>
          <p:nvPr/>
        </p:nvSpPr>
        <p:spPr>
          <a:xfrm>
            <a:off x="7011385" y="1845219"/>
            <a:ext cx="1192475" cy="426693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7D277-D2BC-D14F-9C74-A9E34492659A}"/>
              </a:ext>
            </a:extLst>
          </p:cNvPr>
          <p:cNvSpPr txBox="1"/>
          <p:nvPr/>
        </p:nvSpPr>
        <p:spPr>
          <a:xfrm>
            <a:off x="7011385" y="6112154"/>
            <a:ext cx="124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Food words + Hashtags  + LDA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DFDDA7B8-FB65-6443-AF10-38AEFB5CCD40}"/>
              </a:ext>
            </a:extLst>
          </p:cNvPr>
          <p:cNvSpPr/>
          <p:nvPr/>
        </p:nvSpPr>
        <p:spPr>
          <a:xfrm>
            <a:off x="2837795" y="1586505"/>
            <a:ext cx="2601517" cy="1502383"/>
          </a:xfrm>
          <a:prstGeom prst="wedgeRoundRectCallout">
            <a:avLst>
              <a:gd name="adj1" fmla="val 85904"/>
              <a:gd name="adj2" fmla="val -112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Again, more data is better: our classifier benefits more from feature combinations</a:t>
            </a:r>
          </a:p>
        </p:txBody>
      </p:sp>
    </p:spTree>
    <p:extLst>
      <p:ext uri="{BB962C8B-B14F-4D97-AF65-F5344CB8AC3E}">
        <p14:creationId xmlns:p14="http://schemas.microsoft.com/office/powerpoint/2010/main" val="30926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994E-00A8-5B4D-BFED-EF43B976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3ADDA-33FC-D04E-9A54-FADE5BD8F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30.3M</a:t>
            </a:r>
            <a:r>
              <a:rPr lang="en-US" dirty="0"/>
              <a:t> diabetes cases in the US in 2015, of whom </a:t>
            </a:r>
            <a:r>
              <a:rPr lang="en-US" b="1" dirty="0">
                <a:solidFill>
                  <a:srgbClr val="FF0000"/>
                </a:solidFill>
              </a:rPr>
              <a:t>7.2M</a:t>
            </a:r>
            <a:r>
              <a:rPr lang="en-US" dirty="0"/>
              <a:t> were undiagnosed</a:t>
            </a:r>
          </a:p>
          <a:p>
            <a:r>
              <a:rPr lang="en-US" dirty="0"/>
              <a:t>Diabetes caused over </a:t>
            </a:r>
            <a:r>
              <a:rPr lang="en-US" b="1" dirty="0">
                <a:solidFill>
                  <a:srgbClr val="FF0000"/>
                </a:solidFill>
              </a:rPr>
              <a:t>79K</a:t>
            </a:r>
            <a:r>
              <a:rPr lang="en-US" dirty="0"/>
              <a:t> US deaths in 2015</a:t>
            </a:r>
          </a:p>
          <a:p>
            <a:r>
              <a:rPr lang="en-US" dirty="0"/>
              <a:t>Diabetes caused </a:t>
            </a:r>
            <a:r>
              <a:rPr lang="en-US" b="1" dirty="0">
                <a:solidFill>
                  <a:srgbClr val="FF0000"/>
                </a:solidFill>
              </a:rPr>
              <a:t>$245B </a:t>
            </a:r>
            <a:r>
              <a:rPr lang="en-US" dirty="0"/>
              <a:t>in economic costs in 2012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5A117-9994-854F-852D-37B87D2A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1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 title="Chart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551339"/>
              </p:ext>
            </p:extLst>
          </p:nvPr>
        </p:nvGraphicFramePr>
        <p:xfrm>
          <a:off x="182162" y="1668669"/>
          <a:ext cx="8084507" cy="5052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12457AE-6342-2B4A-B9CE-9AC41465B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curve for T2DM prediction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A8E60C-7FF4-DE4B-A9E5-524AA43A4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20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E5CE71-6393-F84F-AE36-B63B7DE6F046}"/>
              </a:ext>
            </a:extLst>
          </p:cNvPr>
          <p:cNvGrpSpPr/>
          <p:nvPr/>
        </p:nvGrpSpPr>
        <p:grpSpPr>
          <a:xfrm>
            <a:off x="4683211" y="2489528"/>
            <a:ext cx="3175586" cy="3116267"/>
            <a:chOff x="4683211" y="2489528"/>
            <a:chExt cx="3175586" cy="311626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BF16F40-FB7B-BB4E-81EB-A1D89C8D6A2D}"/>
                </a:ext>
              </a:extLst>
            </p:cNvPr>
            <p:cNvCxnSpPr>
              <a:cxnSpLocks/>
            </p:cNvCxnSpPr>
            <p:nvPr/>
          </p:nvCxnSpPr>
          <p:spPr>
            <a:xfrm>
              <a:off x="7608246" y="3059245"/>
              <a:ext cx="0" cy="721923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5C680EE-2683-D54A-913F-88154759DB52}"/>
                </a:ext>
              </a:extLst>
            </p:cNvPr>
            <p:cNvCxnSpPr>
              <a:cxnSpLocks/>
            </p:cNvCxnSpPr>
            <p:nvPr/>
          </p:nvCxnSpPr>
          <p:spPr>
            <a:xfrm>
              <a:off x="7858797" y="2489528"/>
              <a:ext cx="0" cy="772656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00BCAFDE-9330-EA4A-8918-3D829365A4A6}"/>
                </a:ext>
              </a:extLst>
            </p:cNvPr>
            <p:cNvSpPr/>
            <p:nvPr/>
          </p:nvSpPr>
          <p:spPr>
            <a:xfrm>
              <a:off x="4683211" y="4047656"/>
              <a:ext cx="1869989" cy="1558139"/>
            </a:xfrm>
            <a:prstGeom prst="wedgeRoundRectCallout">
              <a:avLst>
                <a:gd name="adj1" fmla="val 102659"/>
                <a:gd name="adj2" fmla="val -84042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dirty="0"/>
                <a:t>Considerable improvements from more data, regardless of features used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43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 title="Chart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2039851"/>
              </p:ext>
            </p:extLst>
          </p:nvPr>
        </p:nvGraphicFramePr>
        <p:xfrm>
          <a:off x="545628" y="1939924"/>
          <a:ext cx="7585118" cy="478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1AB8995-D774-3641-BF86-88362E33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T2DM learning curve in reverse chronological order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FA81BA-C284-0944-9DD7-CCC56221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E13001-CA4A-BE46-ACA8-276B83528D43}"/>
              </a:ext>
            </a:extLst>
          </p:cNvPr>
          <p:cNvGrpSpPr/>
          <p:nvPr/>
        </p:nvGrpSpPr>
        <p:grpSpPr>
          <a:xfrm>
            <a:off x="1531169" y="2298357"/>
            <a:ext cx="6095606" cy="2827387"/>
            <a:chOff x="1531169" y="2298357"/>
            <a:chExt cx="6095606" cy="2827387"/>
          </a:xfrm>
        </p:grpSpPr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CBBD5880-5BF0-2547-A3BE-F0840612779D}"/>
                </a:ext>
              </a:extLst>
            </p:cNvPr>
            <p:cNvSpPr/>
            <p:nvPr/>
          </p:nvSpPr>
          <p:spPr>
            <a:xfrm>
              <a:off x="1531169" y="4413499"/>
              <a:ext cx="3412273" cy="712245"/>
            </a:xfrm>
            <a:prstGeom prst="wedgeRoundRectCallout">
              <a:avLst>
                <a:gd name="adj1" fmla="val 60223"/>
                <a:gd name="adj2" fmla="val -152278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dirty="0"/>
                <a:t>Older tweets not relevant for T2DM prediction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A9927AC-0690-D447-A292-1101246A5665}"/>
                </a:ext>
              </a:extLst>
            </p:cNvPr>
            <p:cNvSpPr/>
            <p:nvPr/>
          </p:nvSpPr>
          <p:spPr>
            <a:xfrm>
              <a:off x="4571190" y="2298357"/>
              <a:ext cx="3055585" cy="2632313"/>
            </a:xfrm>
            <a:custGeom>
              <a:avLst/>
              <a:gdLst>
                <a:gd name="connsiteX0" fmla="*/ 606291 w 3055585"/>
                <a:gd name="connsiteY0" fmla="*/ 74140 h 2632313"/>
                <a:gd name="connsiteX1" fmla="*/ 37880 w 3055585"/>
                <a:gd name="connsiteY1" fmla="*/ 160638 h 2632313"/>
                <a:gd name="connsiteX2" fmla="*/ 309729 w 3055585"/>
                <a:gd name="connsiteY2" fmla="*/ 864973 h 2632313"/>
                <a:gd name="connsiteX3" fmla="*/ 2360951 w 3055585"/>
                <a:gd name="connsiteY3" fmla="*/ 2409567 h 2632313"/>
                <a:gd name="connsiteX4" fmla="*/ 3040572 w 3055585"/>
                <a:gd name="connsiteY4" fmla="*/ 2483708 h 2632313"/>
                <a:gd name="connsiteX5" fmla="*/ 1829610 w 3055585"/>
                <a:gd name="connsiteY5" fmla="*/ 1087394 h 2632313"/>
                <a:gd name="connsiteX6" fmla="*/ 593934 w 3055585"/>
                <a:gd name="connsiteY6" fmla="*/ 0 h 263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5585" h="2632313">
                  <a:moveTo>
                    <a:pt x="606291" y="74140"/>
                  </a:moveTo>
                  <a:cubicBezTo>
                    <a:pt x="346799" y="51486"/>
                    <a:pt x="87307" y="28833"/>
                    <a:pt x="37880" y="160638"/>
                  </a:cubicBezTo>
                  <a:cubicBezTo>
                    <a:pt x="-11547" y="292443"/>
                    <a:pt x="-77450" y="490151"/>
                    <a:pt x="309729" y="864973"/>
                  </a:cubicBezTo>
                  <a:cubicBezTo>
                    <a:pt x="696908" y="1239795"/>
                    <a:pt x="1905811" y="2139778"/>
                    <a:pt x="2360951" y="2409567"/>
                  </a:cubicBezTo>
                  <a:cubicBezTo>
                    <a:pt x="2816091" y="2679356"/>
                    <a:pt x="3129129" y="2704070"/>
                    <a:pt x="3040572" y="2483708"/>
                  </a:cubicBezTo>
                  <a:cubicBezTo>
                    <a:pt x="2952015" y="2263346"/>
                    <a:pt x="2237383" y="1501345"/>
                    <a:pt x="1829610" y="1087394"/>
                  </a:cubicBezTo>
                  <a:cubicBezTo>
                    <a:pt x="1421837" y="673443"/>
                    <a:pt x="1007885" y="336721"/>
                    <a:pt x="593934" y="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24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3053-2B06-0A4A-8F72-3933DE26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Predicting other socioeconomic factors from the language of food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77847-E97A-B74F-B152-CF7261F2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99B41A7-C066-F147-917D-A2500CEB51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927079"/>
              </p:ext>
            </p:extLst>
          </p:nvPr>
        </p:nvGraphicFramePr>
        <p:xfrm>
          <a:off x="901874" y="2270342"/>
          <a:ext cx="7784926" cy="3754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237D82-A1C3-4846-BCBC-53FF1A91AC05}"/>
              </a:ext>
            </a:extLst>
          </p:cNvPr>
          <p:cNvSpPr txBox="1"/>
          <p:nvPr/>
        </p:nvSpPr>
        <p:spPr>
          <a:xfrm>
            <a:off x="2242708" y="6352143"/>
            <a:ext cx="510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Best single feature group    </a:t>
            </a:r>
            <a:r>
              <a:rPr lang="en-US" dirty="0">
                <a:solidFill>
                  <a:schemeClr val="accent1"/>
                </a:solidFill>
              </a:rPr>
              <a:t>Best feature combination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79CE8-FD1B-2047-979A-7C11277619E2}"/>
              </a:ext>
            </a:extLst>
          </p:cNvPr>
          <p:cNvSpPr/>
          <p:nvPr/>
        </p:nvSpPr>
        <p:spPr>
          <a:xfrm>
            <a:off x="1377863" y="2253309"/>
            <a:ext cx="2104373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747C7-48FD-7740-85A3-8A7ECFD0231E}"/>
              </a:ext>
            </a:extLst>
          </p:cNvPr>
          <p:cNvSpPr txBox="1"/>
          <p:nvPr/>
        </p:nvSpPr>
        <p:spPr>
          <a:xfrm>
            <a:off x="1626191" y="5924810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Poverty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F6585-0B39-BC4F-8772-CC87233CD9BD}"/>
              </a:ext>
            </a:extLst>
          </p:cNvPr>
          <p:cNvSpPr/>
          <p:nvPr/>
        </p:nvSpPr>
        <p:spPr>
          <a:xfrm>
            <a:off x="3632548" y="2278361"/>
            <a:ext cx="2492679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2A4AC6-798C-0542-9599-4577DA03A480}"/>
              </a:ext>
            </a:extLst>
          </p:cNvPr>
          <p:cNvSpPr txBox="1"/>
          <p:nvPr/>
        </p:nvSpPr>
        <p:spPr>
          <a:xfrm>
            <a:off x="4104307" y="5949862"/>
            <a:ext cx="173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Income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B07E4-6CB0-A641-AA5E-2F6743AAE127}"/>
              </a:ext>
            </a:extLst>
          </p:cNvPr>
          <p:cNvSpPr/>
          <p:nvPr/>
        </p:nvSpPr>
        <p:spPr>
          <a:xfrm>
            <a:off x="6281252" y="2270342"/>
            <a:ext cx="2104373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0BA985-0E49-6846-9034-2A7EF80A01BD}"/>
              </a:ext>
            </a:extLst>
          </p:cNvPr>
          <p:cNvSpPr txBox="1"/>
          <p:nvPr/>
        </p:nvSpPr>
        <p:spPr>
          <a:xfrm>
            <a:off x="6529580" y="5941843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Education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8304C4-3853-5C4D-A447-0204612C678D}"/>
              </a:ext>
            </a:extLst>
          </p:cNvPr>
          <p:cNvSpPr/>
          <p:nvPr/>
        </p:nvSpPr>
        <p:spPr>
          <a:xfrm>
            <a:off x="3632547" y="1715294"/>
            <a:ext cx="5054253" cy="4548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71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3053-2B06-0A4A-8F72-3933DE26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Predicting other socioeconomic factors from the language of food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77847-E97A-B74F-B152-CF7261F2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99B41A7-C066-F147-917D-A2500CEB5168}"/>
              </a:ext>
            </a:extLst>
          </p:cNvPr>
          <p:cNvGraphicFramePr>
            <a:graphicFrameLocks/>
          </p:cNvGraphicFramePr>
          <p:nvPr/>
        </p:nvGraphicFramePr>
        <p:xfrm>
          <a:off x="901874" y="2270342"/>
          <a:ext cx="7784926" cy="3754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237D82-A1C3-4846-BCBC-53FF1A91AC05}"/>
              </a:ext>
            </a:extLst>
          </p:cNvPr>
          <p:cNvSpPr txBox="1"/>
          <p:nvPr/>
        </p:nvSpPr>
        <p:spPr>
          <a:xfrm>
            <a:off x="2242708" y="6352143"/>
            <a:ext cx="510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Best single feature group    </a:t>
            </a:r>
            <a:r>
              <a:rPr lang="en-US" dirty="0">
                <a:solidFill>
                  <a:schemeClr val="accent1"/>
                </a:solidFill>
              </a:rPr>
              <a:t>Best feature combination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79CE8-FD1B-2047-979A-7C11277619E2}"/>
              </a:ext>
            </a:extLst>
          </p:cNvPr>
          <p:cNvSpPr/>
          <p:nvPr/>
        </p:nvSpPr>
        <p:spPr>
          <a:xfrm>
            <a:off x="1377863" y="2253309"/>
            <a:ext cx="2104373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747C7-48FD-7740-85A3-8A7ECFD0231E}"/>
              </a:ext>
            </a:extLst>
          </p:cNvPr>
          <p:cNvSpPr txBox="1"/>
          <p:nvPr/>
        </p:nvSpPr>
        <p:spPr>
          <a:xfrm>
            <a:off x="1626191" y="5924810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Poverty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F6585-0B39-BC4F-8772-CC87233CD9BD}"/>
              </a:ext>
            </a:extLst>
          </p:cNvPr>
          <p:cNvSpPr/>
          <p:nvPr/>
        </p:nvSpPr>
        <p:spPr>
          <a:xfrm>
            <a:off x="3632548" y="2278361"/>
            <a:ext cx="2492679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2A4AC6-798C-0542-9599-4577DA03A480}"/>
              </a:ext>
            </a:extLst>
          </p:cNvPr>
          <p:cNvSpPr txBox="1"/>
          <p:nvPr/>
        </p:nvSpPr>
        <p:spPr>
          <a:xfrm>
            <a:off x="4104307" y="5949862"/>
            <a:ext cx="173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Income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B07E4-6CB0-A641-AA5E-2F6743AAE127}"/>
              </a:ext>
            </a:extLst>
          </p:cNvPr>
          <p:cNvSpPr/>
          <p:nvPr/>
        </p:nvSpPr>
        <p:spPr>
          <a:xfrm>
            <a:off x="6281252" y="2270342"/>
            <a:ext cx="2104373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0BA985-0E49-6846-9034-2A7EF80A01BD}"/>
              </a:ext>
            </a:extLst>
          </p:cNvPr>
          <p:cNvSpPr txBox="1"/>
          <p:nvPr/>
        </p:nvSpPr>
        <p:spPr>
          <a:xfrm>
            <a:off x="6529580" y="5941843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Education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A1C50B-3E55-5C46-99BA-C2A8141E8A60}"/>
              </a:ext>
            </a:extLst>
          </p:cNvPr>
          <p:cNvSpPr/>
          <p:nvPr/>
        </p:nvSpPr>
        <p:spPr>
          <a:xfrm>
            <a:off x="6275539" y="1715294"/>
            <a:ext cx="2411261" cy="4548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06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F3053-2B06-0A4A-8F72-3933DE26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Predicting other socioeconomic factors from the language of food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777847-E97A-B74F-B152-CF7261F2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99B41A7-C066-F147-917D-A2500CEB5168}"/>
              </a:ext>
            </a:extLst>
          </p:cNvPr>
          <p:cNvGraphicFramePr>
            <a:graphicFrameLocks/>
          </p:cNvGraphicFramePr>
          <p:nvPr/>
        </p:nvGraphicFramePr>
        <p:xfrm>
          <a:off x="901874" y="2270342"/>
          <a:ext cx="7784926" cy="3754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9237D82-A1C3-4846-BCBC-53FF1A91AC05}"/>
              </a:ext>
            </a:extLst>
          </p:cNvPr>
          <p:cNvSpPr txBox="1"/>
          <p:nvPr/>
        </p:nvSpPr>
        <p:spPr>
          <a:xfrm>
            <a:off x="2242708" y="6352143"/>
            <a:ext cx="5103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Best single feature group    </a:t>
            </a:r>
            <a:r>
              <a:rPr lang="en-US" dirty="0">
                <a:solidFill>
                  <a:schemeClr val="accent1"/>
                </a:solidFill>
              </a:rPr>
              <a:t>Best feature combination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79CE8-FD1B-2047-979A-7C11277619E2}"/>
              </a:ext>
            </a:extLst>
          </p:cNvPr>
          <p:cNvSpPr/>
          <p:nvPr/>
        </p:nvSpPr>
        <p:spPr>
          <a:xfrm>
            <a:off x="1377863" y="2253309"/>
            <a:ext cx="2104373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747C7-48FD-7740-85A3-8A7ECFD0231E}"/>
              </a:ext>
            </a:extLst>
          </p:cNvPr>
          <p:cNvSpPr txBox="1"/>
          <p:nvPr/>
        </p:nvSpPr>
        <p:spPr>
          <a:xfrm>
            <a:off x="1626191" y="5924810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Poverty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F6585-0B39-BC4F-8772-CC87233CD9BD}"/>
              </a:ext>
            </a:extLst>
          </p:cNvPr>
          <p:cNvSpPr/>
          <p:nvPr/>
        </p:nvSpPr>
        <p:spPr>
          <a:xfrm>
            <a:off x="3632548" y="2278361"/>
            <a:ext cx="2492679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2A4AC6-798C-0542-9599-4577DA03A480}"/>
              </a:ext>
            </a:extLst>
          </p:cNvPr>
          <p:cNvSpPr txBox="1"/>
          <p:nvPr/>
        </p:nvSpPr>
        <p:spPr>
          <a:xfrm>
            <a:off x="4104307" y="5949862"/>
            <a:ext cx="173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Income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B07E4-6CB0-A641-AA5E-2F6743AAE127}"/>
              </a:ext>
            </a:extLst>
          </p:cNvPr>
          <p:cNvSpPr/>
          <p:nvPr/>
        </p:nvSpPr>
        <p:spPr>
          <a:xfrm>
            <a:off x="6281252" y="2270342"/>
            <a:ext cx="2104373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0BA985-0E49-6846-9034-2A7EF80A01BD}"/>
              </a:ext>
            </a:extLst>
          </p:cNvPr>
          <p:cNvSpPr txBox="1"/>
          <p:nvPr/>
        </p:nvSpPr>
        <p:spPr>
          <a:xfrm>
            <a:off x="6529580" y="5941843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Education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FB723EA7-EBED-E245-AE43-AC0732B1FE96}"/>
              </a:ext>
            </a:extLst>
          </p:cNvPr>
          <p:cNvSpPr/>
          <p:nvPr/>
        </p:nvSpPr>
        <p:spPr>
          <a:xfrm>
            <a:off x="5287865" y="1556057"/>
            <a:ext cx="3797577" cy="951878"/>
          </a:xfrm>
          <a:prstGeom prst="wedgeRoundRectCallout">
            <a:avLst>
              <a:gd name="adj1" fmla="val -37845"/>
              <a:gd name="adj2" fmla="val 7376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We can predict these factors from the language of food alone, with accuracies between 66 and 84%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E961980-D249-0648-BE37-8B33BF416FC9}"/>
              </a:ext>
            </a:extLst>
          </p:cNvPr>
          <p:cNvSpPr/>
          <p:nvPr/>
        </p:nvSpPr>
        <p:spPr>
          <a:xfrm>
            <a:off x="662629" y="1646729"/>
            <a:ext cx="3797577" cy="631632"/>
          </a:xfrm>
          <a:prstGeom prst="wedgeRoundRectCallout">
            <a:avLst>
              <a:gd name="adj1" fmla="val 68364"/>
              <a:gd name="adj2" fmla="val 12780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Feature combinations improve performance by up to 4% </a:t>
            </a:r>
          </a:p>
        </p:txBody>
      </p:sp>
    </p:spTree>
    <p:extLst>
      <p:ext uri="{BB962C8B-B14F-4D97-AF65-F5344CB8AC3E}">
        <p14:creationId xmlns:p14="http://schemas.microsoft.com/office/powerpoint/2010/main" val="303816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A28C-B693-534F-8655-48FDA92C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Using socioeconomic factors as features for T2DM prediction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E4A01-0C27-4040-89EA-7603CA75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3315EAC-DFD3-5D4A-BC96-88F1C0FAE3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042773"/>
              </p:ext>
            </p:extLst>
          </p:nvPr>
        </p:nvGraphicFramePr>
        <p:xfrm>
          <a:off x="798534" y="2091846"/>
          <a:ext cx="7546932" cy="367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9C04FD-66ED-DF4B-AFA5-D87E78E6024E}"/>
              </a:ext>
            </a:extLst>
          </p:cNvPr>
          <p:cNvSpPr txBox="1"/>
          <p:nvPr/>
        </p:nvSpPr>
        <p:spPr>
          <a:xfrm>
            <a:off x="1649244" y="6434805"/>
            <a:ext cx="584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Language-only features    </a:t>
            </a:r>
            <a:r>
              <a:rPr lang="en-US" dirty="0">
                <a:solidFill>
                  <a:schemeClr val="accent1"/>
                </a:solidFill>
              </a:rPr>
              <a:t>Language + a socioeconomic factor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F4A38-2165-3043-B21D-B256659607F8}"/>
              </a:ext>
            </a:extLst>
          </p:cNvPr>
          <p:cNvSpPr/>
          <p:nvPr/>
        </p:nvSpPr>
        <p:spPr>
          <a:xfrm>
            <a:off x="798535" y="2091846"/>
            <a:ext cx="2032348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D12BA-2C9C-1C4F-BDB9-2C79B312C8CA}"/>
              </a:ext>
            </a:extLst>
          </p:cNvPr>
          <p:cNvSpPr txBox="1"/>
          <p:nvPr/>
        </p:nvSpPr>
        <p:spPr>
          <a:xfrm>
            <a:off x="1046862" y="5763347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All words + LDA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CB70C-54EB-FE44-9CF1-F5E2266F1EFA}"/>
              </a:ext>
            </a:extLst>
          </p:cNvPr>
          <p:cNvSpPr/>
          <p:nvPr/>
        </p:nvSpPr>
        <p:spPr>
          <a:xfrm>
            <a:off x="2940482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5B8A0-960C-6F45-A91C-ABE1ACBE4800}"/>
              </a:ext>
            </a:extLst>
          </p:cNvPr>
          <p:cNvSpPr txBox="1"/>
          <p:nvPr/>
        </p:nvSpPr>
        <p:spPr>
          <a:xfrm>
            <a:off x="2883019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LDA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D8913F-1A58-8E45-BB0B-B96F890719AF}"/>
              </a:ext>
            </a:extLst>
          </p:cNvPr>
          <p:cNvSpPr/>
          <p:nvPr/>
        </p:nvSpPr>
        <p:spPr>
          <a:xfrm>
            <a:off x="4725911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90346-6260-384A-96C5-8B0EC9CF955F}"/>
              </a:ext>
            </a:extLst>
          </p:cNvPr>
          <p:cNvSpPr txBox="1"/>
          <p:nvPr/>
        </p:nvSpPr>
        <p:spPr>
          <a:xfrm>
            <a:off x="4667040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Hashtags + LDA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E4A16F-14F8-E849-AEF3-0494E3A308FD}"/>
              </a:ext>
            </a:extLst>
          </p:cNvPr>
          <p:cNvSpPr/>
          <p:nvPr/>
        </p:nvSpPr>
        <p:spPr>
          <a:xfrm>
            <a:off x="6498111" y="2096910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10D12-FD2D-D643-B371-77CFEDF8A61A}"/>
              </a:ext>
            </a:extLst>
          </p:cNvPr>
          <p:cNvSpPr txBox="1"/>
          <p:nvPr/>
        </p:nvSpPr>
        <p:spPr>
          <a:xfrm>
            <a:off x="6440648" y="5768411"/>
            <a:ext cx="178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Hashtags + LDA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B8E2F3-053F-0148-909E-94A34D60217C}"/>
              </a:ext>
            </a:extLst>
          </p:cNvPr>
          <p:cNvSpPr/>
          <p:nvPr/>
        </p:nvSpPr>
        <p:spPr>
          <a:xfrm>
            <a:off x="2865327" y="1715294"/>
            <a:ext cx="5783896" cy="4548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7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A28C-B693-534F-8655-48FDA92C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Using socioeconomic factors as features for T2DM prediction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E4A01-0C27-4040-89EA-7603CA75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3315EAC-DFD3-5D4A-BC96-88F1C0FAE35E}"/>
              </a:ext>
            </a:extLst>
          </p:cNvPr>
          <p:cNvGraphicFramePr>
            <a:graphicFrameLocks/>
          </p:cNvGraphicFramePr>
          <p:nvPr/>
        </p:nvGraphicFramePr>
        <p:xfrm>
          <a:off x="798534" y="2091846"/>
          <a:ext cx="7546932" cy="367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9C04FD-66ED-DF4B-AFA5-D87E78E6024E}"/>
              </a:ext>
            </a:extLst>
          </p:cNvPr>
          <p:cNvSpPr txBox="1"/>
          <p:nvPr/>
        </p:nvSpPr>
        <p:spPr>
          <a:xfrm>
            <a:off x="1649244" y="6434805"/>
            <a:ext cx="584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Language-only features    </a:t>
            </a:r>
            <a:r>
              <a:rPr lang="en-US" dirty="0">
                <a:solidFill>
                  <a:schemeClr val="accent1"/>
                </a:solidFill>
              </a:rPr>
              <a:t>Language + a socioeconomic factor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F4A38-2165-3043-B21D-B256659607F8}"/>
              </a:ext>
            </a:extLst>
          </p:cNvPr>
          <p:cNvSpPr/>
          <p:nvPr/>
        </p:nvSpPr>
        <p:spPr>
          <a:xfrm>
            <a:off x="798535" y="2091846"/>
            <a:ext cx="2032348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D12BA-2C9C-1C4F-BDB9-2C79B312C8CA}"/>
              </a:ext>
            </a:extLst>
          </p:cNvPr>
          <p:cNvSpPr txBox="1"/>
          <p:nvPr/>
        </p:nvSpPr>
        <p:spPr>
          <a:xfrm>
            <a:off x="1046862" y="5763347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All words + LDA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CB70C-54EB-FE44-9CF1-F5E2266F1EFA}"/>
              </a:ext>
            </a:extLst>
          </p:cNvPr>
          <p:cNvSpPr/>
          <p:nvPr/>
        </p:nvSpPr>
        <p:spPr>
          <a:xfrm>
            <a:off x="2940482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5B8A0-960C-6F45-A91C-ABE1ACBE4800}"/>
              </a:ext>
            </a:extLst>
          </p:cNvPr>
          <p:cNvSpPr txBox="1"/>
          <p:nvPr/>
        </p:nvSpPr>
        <p:spPr>
          <a:xfrm>
            <a:off x="2883019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LDA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D8913F-1A58-8E45-BB0B-B96F890719AF}"/>
              </a:ext>
            </a:extLst>
          </p:cNvPr>
          <p:cNvSpPr/>
          <p:nvPr/>
        </p:nvSpPr>
        <p:spPr>
          <a:xfrm>
            <a:off x="4725911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90346-6260-384A-96C5-8B0EC9CF955F}"/>
              </a:ext>
            </a:extLst>
          </p:cNvPr>
          <p:cNvSpPr txBox="1"/>
          <p:nvPr/>
        </p:nvSpPr>
        <p:spPr>
          <a:xfrm>
            <a:off x="4667040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Hashtags + LDA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E4A16F-14F8-E849-AEF3-0494E3A308FD}"/>
              </a:ext>
            </a:extLst>
          </p:cNvPr>
          <p:cNvSpPr/>
          <p:nvPr/>
        </p:nvSpPr>
        <p:spPr>
          <a:xfrm>
            <a:off x="6498111" y="2096910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10D12-FD2D-D643-B371-77CFEDF8A61A}"/>
              </a:ext>
            </a:extLst>
          </p:cNvPr>
          <p:cNvSpPr txBox="1"/>
          <p:nvPr/>
        </p:nvSpPr>
        <p:spPr>
          <a:xfrm>
            <a:off x="6440648" y="5768411"/>
            <a:ext cx="178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Hashtags + LDA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7FD372-9E76-5C44-96DD-2F70E0124F19}"/>
              </a:ext>
            </a:extLst>
          </p:cNvPr>
          <p:cNvSpPr/>
          <p:nvPr/>
        </p:nvSpPr>
        <p:spPr>
          <a:xfrm>
            <a:off x="4654513" y="1715294"/>
            <a:ext cx="3982183" cy="4548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35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A28C-B693-534F-8655-48FDA92C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Using socioeconomic factors as features for T2DM prediction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E4A01-0C27-4040-89EA-7603CA75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3315EAC-DFD3-5D4A-BC96-88F1C0FAE35E}"/>
              </a:ext>
            </a:extLst>
          </p:cNvPr>
          <p:cNvGraphicFramePr>
            <a:graphicFrameLocks/>
          </p:cNvGraphicFramePr>
          <p:nvPr/>
        </p:nvGraphicFramePr>
        <p:xfrm>
          <a:off x="798534" y="2091846"/>
          <a:ext cx="7546932" cy="367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9C04FD-66ED-DF4B-AFA5-D87E78E6024E}"/>
              </a:ext>
            </a:extLst>
          </p:cNvPr>
          <p:cNvSpPr txBox="1"/>
          <p:nvPr/>
        </p:nvSpPr>
        <p:spPr>
          <a:xfrm>
            <a:off x="1649244" y="6434805"/>
            <a:ext cx="584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Language-only features    </a:t>
            </a:r>
            <a:r>
              <a:rPr lang="en-US" dirty="0">
                <a:solidFill>
                  <a:schemeClr val="accent1"/>
                </a:solidFill>
              </a:rPr>
              <a:t>Language + a socioeconomic factor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F4A38-2165-3043-B21D-B256659607F8}"/>
              </a:ext>
            </a:extLst>
          </p:cNvPr>
          <p:cNvSpPr/>
          <p:nvPr/>
        </p:nvSpPr>
        <p:spPr>
          <a:xfrm>
            <a:off x="798535" y="2091846"/>
            <a:ext cx="2032348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D12BA-2C9C-1C4F-BDB9-2C79B312C8CA}"/>
              </a:ext>
            </a:extLst>
          </p:cNvPr>
          <p:cNvSpPr txBox="1"/>
          <p:nvPr/>
        </p:nvSpPr>
        <p:spPr>
          <a:xfrm>
            <a:off x="1046862" y="5763347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All words + LDA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CB70C-54EB-FE44-9CF1-F5E2266F1EFA}"/>
              </a:ext>
            </a:extLst>
          </p:cNvPr>
          <p:cNvSpPr/>
          <p:nvPr/>
        </p:nvSpPr>
        <p:spPr>
          <a:xfrm>
            <a:off x="2940482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5B8A0-960C-6F45-A91C-ABE1ACBE4800}"/>
              </a:ext>
            </a:extLst>
          </p:cNvPr>
          <p:cNvSpPr txBox="1"/>
          <p:nvPr/>
        </p:nvSpPr>
        <p:spPr>
          <a:xfrm>
            <a:off x="2883019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LDA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D8913F-1A58-8E45-BB0B-B96F890719AF}"/>
              </a:ext>
            </a:extLst>
          </p:cNvPr>
          <p:cNvSpPr/>
          <p:nvPr/>
        </p:nvSpPr>
        <p:spPr>
          <a:xfrm>
            <a:off x="4725911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90346-6260-384A-96C5-8B0EC9CF955F}"/>
              </a:ext>
            </a:extLst>
          </p:cNvPr>
          <p:cNvSpPr txBox="1"/>
          <p:nvPr/>
        </p:nvSpPr>
        <p:spPr>
          <a:xfrm>
            <a:off x="4667040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Hashtags + LDA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E4A16F-14F8-E849-AEF3-0494E3A308FD}"/>
              </a:ext>
            </a:extLst>
          </p:cNvPr>
          <p:cNvSpPr/>
          <p:nvPr/>
        </p:nvSpPr>
        <p:spPr>
          <a:xfrm>
            <a:off x="6498111" y="2096910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10D12-FD2D-D643-B371-77CFEDF8A61A}"/>
              </a:ext>
            </a:extLst>
          </p:cNvPr>
          <p:cNvSpPr txBox="1"/>
          <p:nvPr/>
        </p:nvSpPr>
        <p:spPr>
          <a:xfrm>
            <a:off x="6440648" y="5768411"/>
            <a:ext cx="178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Hashtags + LDA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44A219-242C-1B47-B476-A02D53578BF1}"/>
              </a:ext>
            </a:extLst>
          </p:cNvPr>
          <p:cNvSpPr/>
          <p:nvPr/>
        </p:nvSpPr>
        <p:spPr>
          <a:xfrm>
            <a:off x="6440648" y="1715294"/>
            <a:ext cx="2196048" cy="4548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40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A28C-B693-534F-8655-48FDA92C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Using socioeconomic factors as features for T2DM prediction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E4A01-0C27-4040-89EA-7603CA75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3315EAC-DFD3-5D4A-BC96-88F1C0FAE35E}"/>
              </a:ext>
            </a:extLst>
          </p:cNvPr>
          <p:cNvGraphicFramePr>
            <a:graphicFrameLocks/>
          </p:cNvGraphicFramePr>
          <p:nvPr/>
        </p:nvGraphicFramePr>
        <p:xfrm>
          <a:off x="798534" y="2091846"/>
          <a:ext cx="7546932" cy="367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9C04FD-66ED-DF4B-AFA5-D87E78E6024E}"/>
              </a:ext>
            </a:extLst>
          </p:cNvPr>
          <p:cNvSpPr txBox="1"/>
          <p:nvPr/>
        </p:nvSpPr>
        <p:spPr>
          <a:xfrm>
            <a:off x="1649244" y="6434805"/>
            <a:ext cx="584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Language-only features    </a:t>
            </a:r>
            <a:r>
              <a:rPr lang="en-US" dirty="0">
                <a:solidFill>
                  <a:schemeClr val="accent1"/>
                </a:solidFill>
              </a:rPr>
              <a:t>Language + a socioeconomic factor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F4A38-2165-3043-B21D-B256659607F8}"/>
              </a:ext>
            </a:extLst>
          </p:cNvPr>
          <p:cNvSpPr/>
          <p:nvPr/>
        </p:nvSpPr>
        <p:spPr>
          <a:xfrm>
            <a:off x="798535" y="2091846"/>
            <a:ext cx="2032348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D12BA-2C9C-1C4F-BDB9-2C79B312C8CA}"/>
              </a:ext>
            </a:extLst>
          </p:cNvPr>
          <p:cNvSpPr txBox="1"/>
          <p:nvPr/>
        </p:nvSpPr>
        <p:spPr>
          <a:xfrm>
            <a:off x="1046862" y="5763347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All words + LDA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CB70C-54EB-FE44-9CF1-F5E2266F1EFA}"/>
              </a:ext>
            </a:extLst>
          </p:cNvPr>
          <p:cNvSpPr/>
          <p:nvPr/>
        </p:nvSpPr>
        <p:spPr>
          <a:xfrm>
            <a:off x="2940482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5B8A0-960C-6F45-A91C-ABE1ACBE4800}"/>
              </a:ext>
            </a:extLst>
          </p:cNvPr>
          <p:cNvSpPr txBox="1"/>
          <p:nvPr/>
        </p:nvSpPr>
        <p:spPr>
          <a:xfrm>
            <a:off x="2883019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LDA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D8913F-1A58-8E45-BB0B-B96F890719AF}"/>
              </a:ext>
            </a:extLst>
          </p:cNvPr>
          <p:cNvSpPr/>
          <p:nvPr/>
        </p:nvSpPr>
        <p:spPr>
          <a:xfrm>
            <a:off x="4725911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90346-6260-384A-96C5-8B0EC9CF955F}"/>
              </a:ext>
            </a:extLst>
          </p:cNvPr>
          <p:cNvSpPr txBox="1"/>
          <p:nvPr/>
        </p:nvSpPr>
        <p:spPr>
          <a:xfrm>
            <a:off x="4667040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Hashtags + LDA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E4A16F-14F8-E849-AEF3-0494E3A308FD}"/>
              </a:ext>
            </a:extLst>
          </p:cNvPr>
          <p:cNvSpPr/>
          <p:nvPr/>
        </p:nvSpPr>
        <p:spPr>
          <a:xfrm>
            <a:off x="6498111" y="2096910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10D12-FD2D-D643-B371-77CFEDF8A61A}"/>
              </a:ext>
            </a:extLst>
          </p:cNvPr>
          <p:cNvSpPr txBox="1"/>
          <p:nvPr/>
        </p:nvSpPr>
        <p:spPr>
          <a:xfrm>
            <a:off x="6440648" y="5768411"/>
            <a:ext cx="178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Hashtags + LDA</a:t>
            </a:r>
          </a:p>
        </p:txBody>
      </p:sp>
    </p:spTree>
    <p:extLst>
      <p:ext uri="{BB962C8B-B14F-4D97-AF65-F5344CB8AC3E}">
        <p14:creationId xmlns:p14="http://schemas.microsoft.com/office/powerpoint/2010/main" val="301064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A28C-B693-534F-8655-48FDA92C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Using socioeconomic factors as features for T2DM prediction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E4A01-0C27-4040-89EA-7603CA75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3315EAC-DFD3-5D4A-BC96-88F1C0FAE35E}"/>
              </a:ext>
            </a:extLst>
          </p:cNvPr>
          <p:cNvGraphicFramePr>
            <a:graphicFrameLocks/>
          </p:cNvGraphicFramePr>
          <p:nvPr/>
        </p:nvGraphicFramePr>
        <p:xfrm>
          <a:off x="798534" y="2091846"/>
          <a:ext cx="7546932" cy="367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9C04FD-66ED-DF4B-AFA5-D87E78E6024E}"/>
              </a:ext>
            </a:extLst>
          </p:cNvPr>
          <p:cNvSpPr txBox="1"/>
          <p:nvPr/>
        </p:nvSpPr>
        <p:spPr>
          <a:xfrm>
            <a:off x="1649244" y="6434805"/>
            <a:ext cx="584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Language-only features    </a:t>
            </a:r>
            <a:r>
              <a:rPr lang="en-US" dirty="0">
                <a:solidFill>
                  <a:schemeClr val="accent1"/>
                </a:solidFill>
              </a:rPr>
              <a:t>Language + a socioeconomic factor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F4A38-2165-3043-B21D-B256659607F8}"/>
              </a:ext>
            </a:extLst>
          </p:cNvPr>
          <p:cNvSpPr/>
          <p:nvPr/>
        </p:nvSpPr>
        <p:spPr>
          <a:xfrm>
            <a:off x="798535" y="2091846"/>
            <a:ext cx="2032348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D12BA-2C9C-1C4F-BDB9-2C79B312C8CA}"/>
              </a:ext>
            </a:extLst>
          </p:cNvPr>
          <p:cNvSpPr txBox="1"/>
          <p:nvPr/>
        </p:nvSpPr>
        <p:spPr>
          <a:xfrm>
            <a:off x="1046862" y="5763347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All words + LDA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CB70C-54EB-FE44-9CF1-F5E2266F1EFA}"/>
              </a:ext>
            </a:extLst>
          </p:cNvPr>
          <p:cNvSpPr/>
          <p:nvPr/>
        </p:nvSpPr>
        <p:spPr>
          <a:xfrm>
            <a:off x="2940482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5B8A0-960C-6F45-A91C-ABE1ACBE4800}"/>
              </a:ext>
            </a:extLst>
          </p:cNvPr>
          <p:cNvSpPr txBox="1"/>
          <p:nvPr/>
        </p:nvSpPr>
        <p:spPr>
          <a:xfrm>
            <a:off x="2883019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LDA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D8913F-1A58-8E45-BB0B-B96F890719AF}"/>
              </a:ext>
            </a:extLst>
          </p:cNvPr>
          <p:cNvSpPr/>
          <p:nvPr/>
        </p:nvSpPr>
        <p:spPr>
          <a:xfrm>
            <a:off x="4725911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90346-6260-384A-96C5-8B0EC9CF955F}"/>
              </a:ext>
            </a:extLst>
          </p:cNvPr>
          <p:cNvSpPr txBox="1"/>
          <p:nvPr/>
        </p:nvSpPr>
        <p:spPr>
          <a:xfrm>
            <a:off x="4667040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Hashtags + LDA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E4A16F-14F8-E849-AEF3-0494E3A308FD}"/>
              </a:ext>
            </a:extLst>
          </p:cNvPr>
          <p:cNvSpPr/>
          <p:nvPr/>
        </p:nvSpPr>
        <p:spPr>
          <a:xfrm>
            <a:off x="6498111" y="2096910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10D12-FD2D-D643-B371-77CFEDF8A61A}"/>
              </a:ext>
            </a:extLst>
          </p:cNvPr>
          <p:cNvSpPr txBox="1"/>
          <p:nvPr/>
        </p:nvSpPr>
        <p:spPr>
          <a:xfrm>
            <a:off x="6440648" y="5768411"/>
            <a:ext cx="178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Hashtags + LDA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5B96C6-2E6B-5B4B-A3EE-E76CDDB5B5F8}"/>
              </a:ext>
            </a:extLst>
          </p:cNvPr>
          <p:cNvSpPr/>
          <p:nvPr/>
        </p:nvSpPr>
        <p:spPr>
          <a:xfrm>
            <a:off x="1553226" y="3781807"/>
            <a:ext cx="864297" cy="114092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2F394A-57A9-5245-968D-A696D8CF2857}"/>
              </a:ext>
            </a:extLst>
          </p:cNvPr>
          <p:cNvSpPr/>
          <p:nvPr/>
        </p:nvSpPr>
        <p:spPr>
          <a:xfrm>
            <a:off x="3339633" y="3206663"/>
            <a:ext cx="864297" cy="1716066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064A2C-FD5B-0342-9CDA-994BBD5BEE1B}"/>
              </a:ext>
            </a:extLst>
          </p:cNvPr>
          <p:cNvSpPr/>
          <p:nvPr/>
        </p:nvSpPr>
        <p:spPr>
          <a:xfrm>
            <a:off x="5126589" y="3206663"/>
            <a:ext cx="864297" cy="1716066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54CE18-F811-3343-863F-BABB2936786C}"/>
              </a:ext>
            </a:extLst>
          </p:cNvPr>
          <p:cNvSpPr/>
          <p:nvPr/>
        </p:nvSpPr>
        <p:spPr>
          <a:xfrm>
            <a:off x="6899493" y="3195000"/>
            <a:ext cx="864297" cy="1716066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73736C49-E712-D949-89AF-65B7FC09CD69}"/>
              </a:ext>
            </a:extLst>
          </p:cNvPr>
          <p:cNvSpPr/>
          <p:nvPr/>
        </p:nvSpPr>
        <p:spPr>
          <a:xfrm>
            <a:off x="2559971" y="1573722"/>
            <a:ext cx="4241662" cy="1182003"/>
          </a:xfrm>
          <a:prstGeom prst="wedgeRoundRectCallout">
            <a:avLst>
              <a:gd name="adj1" fmla="val -20260"/>
              <a:gd name="adj2" fmla="val 83892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Education and income do not help in the SVM, but they do help a bit in the RF classifier (see paper).</a:t>
            </a:r>
          </a:p>
        </p:txBody>
      </p:sp>
    </p:spTree>
    <p:extLst>
      <p:ext uri="{BB962C8B-B14F-4D97-AF65-F5344CB8AC3E}">
        <p14:creationId xmlns:p14="http://schemas.microsoft.com/office/powerpoint/2010/main" val="2928164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073F9E-B617-B447-9041-FF4655720CF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30982" y="1646001"/>
            <a:ext cx="8229600" cy="4700160"/>
          </a:xfrm>
          <a:prstGeom prst="rect">
            <a:avLst/>
          </a:prstGeom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7BB5319-216E-0D45-92F8-3524D090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US diabetes prevalence</a:t>
            </a: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0C7BE7DA-4908-8146-8076-C8FBD0A32994}"/>
              </a:ext>
            </a:extLst>
          </p:cNvPr>
          <p:cNvSpPr txBox="1"/>
          <p:nvPr/>
        </p:nvSpPr>
        <p:spPr>
          <a:xfrm>
            <a:off x="630982" y="6392904"/>
            <a:ext cx="338328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Boyle et al. (2010)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F45E8-6F81-884A-AB18-B5596722D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77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A28C-B693-534F-8655-48FDA92C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Using socioeconomic factors as features for T2DM prediction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E4A01-0C27-4040-89EA-7603CA75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3315EAC-DFD3-5D4A-BC96-88F1C0FAE35E}"/>
              </a:ext>
            </a:extLst>
          </p:cNvPr>
          <p:cNvGraphicFramePr>
            <a:graphicFrameLocks/>
          </p:cNvGraphicFramePr>
          <p:nvPr/>
        </p:nvGraphicFramePr>
        <p:xfrm>
          <a:off x="798534" y="2091846"/>
          <a:ext cx="7546932" cy="367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9C04FD-66ED-DF4B-AFA5-D87E78E6024E}"/>
              </a:ext>
            </a:extLst>
          </p:cNvPr>
          <p:cNvSpPr txBox="1"/>
          <p:nvPr/>
        </p:nvSpPr>
        <p:spPr>
          <a:xfrm>
            <a:off x="1649244" y="6434805"/>
            <a:ext cx="584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Language-only features    </a:t>
            </a:r>
            <a:r>
              <a:rPr lang="en-US" dirty="0">
                <a:solidFill>
                  <a:schemeClr val="accent1"/>
                </a:solidFill>
              </a:rPr>
              <a:t>Language + a socioeconomic factor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7F4A38-2165-3043-B21D-B256659607F8}"/>
              </a:ext>
            </a:extLst>
          </p:cNvPr>
          <p:cNvSpPr/>
          <p:nvPr/>
        </p:nvSpPr>
        <p:spPr>
          <a:xfrm>
            <a:off x="798535" y="2091846"/>
            <a:ext cx="2032348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D12BA-2C9C-1C4F-BDB9-2C79B312C8CA}"/>
              </a:ext>
            </a:extLst>
          </p:cNvPr>
          <p:cNvSpPr txBox="1"/>
          <p:nvPr/>
        </p:nvSpPr>
        <p:spPr>
          <a:xfrm>
            <a:off x="1046862" y="5763347"/>
            <a:ext cx="160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All words + LDA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CB70C-54EB-FE44-9CF1-F5E2266F1EFA}"/>
              </a:ext>
            </a:extLst>
          </p:cNvPr>
          <p:cNvSpPr/>
          <p:nvPr/>
        </p:nvSpPr>
        <p:spPr>
          <a:xfrm>
            <a:off x="2940482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5B8A0-960C-6F45-A91C-ABE1ACBE4800}"/>
              </a:ext>
            </a:extLst>
          </p:cNvPr>
          <p:cNvSpPr txBox="1"/>
          <p:nvPr/>
        </p:nvSpPr>
        <p:spPr>
          <a:xfrm>
            <a:off x="2883019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LDA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D8913F-1A58-8E45-BB0B-B96F890719AF}"/>
              </a:ext>
            </a:extLst>
          </p:cNvPr>
          <p:cNvSpPr/>
          <p:nvPr/>
        </p:nvSpPr>
        <p:spPr>
          <a:xfrm>
            <a:off x="4725911" y="2090471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F90346-6260-384A-96C5-8B0EC9CF955F}"/>
              </a:ext>
            </a:extLst>
          </p:cNvPr>
          <p:cNvSpPr txBox="1"/>
          <p:nvPr/>
        </p:nvSpPr>
        <p:spPr>
          <a:xfrm>
            <a:off x="4667040" y="5761972"/>
            <a:ext cx="1784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Hashtags + LDA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E4A16F-14F8-E849-AEF3-0494E3A308FD}"/>
              </a:ext>
            </a:extLst>
          </p:cNvPr>
          <p:cNvSpPr/>
          <p:nvPr/>
        </p:nvSpPr>
        <p:spPr>
          <a:xfrm>
            <a:off x="6498111" y="2096910"/>
            <a:ext cx="1669096" cy="367150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10D12-FD2D-D643-B371-77CFEDF8A61A}"/>
              </a:ext>
            </a:extLst>
          </p:cNvPr>
          <p:cNvSpPr txBox="1"/>
          <p:nvPr/>
        </p:nvSpPr>
        <p:spPr>
          <a:xfrm>
            <a:off x="6440648" y="5768411"/>
            <a:ext cx="17840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Food words + Hashtags + LDA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5B96C6-2E6B-5B4B-A3EE-E76CDDB5B5F8}"/>
              </a:ext>
            </a:extLst>
          </p:cNvPr>
          <p:cNvSpPr/>
          <p:nvPr/>
        </p:nvSpPr>
        <p:spPr>
          <a:xfrm>
            <a:off x="2478015" y="2668044"/>
            <a:ext cx="366078" cy="2188426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73736C49-E712-D949-89AF-65B7FC09CD69}"/>
              </a:ext>
            </a:extLst>
          </p:cNvPr>
          <p:cNvSpPr/>
          <p:nvPr/>
        </p:nvSpPr>
        <p:spPr>
          <a:xfrm>
            <a:off x="5098092" y="1265130"/>
            <a:ext cx="3417745" cy="1289828"/>
          </a:xfrm>
          <a:prstGeom prst="wedgeRoundRectCallout">
            <a:avLst>
              <a:gd name="adj1" fmla="val -18794"/>
              <a:gd name="adj2" fmla="val 7223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Poverty consistently helps prediction accuracy.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poverty alone yields 58% T2DM accuracy.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69145A-50F8-7F4E-9DA4-AD8A72B554AA}"/>
              </a:ext>
            </a:extLst>
          </p:cNvPr>
          <p:cNvSpPr/>
          <p:nvPr/>
        </p:nvSpPr>
        <p:spPr>
          <a:xfrm>
            <a:off x="4245990" y="2269053"/>
            <a:ext cx="366078" cy="258741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E59EC4-9C59-204F-85F4-1F43FEBAA8A1}"/>
              </a:ext>
            </a:extLst>
          </p:cNvPr>
          <p:cNvSpPr/>
          <p:nvPr/>
        </p:nvSpPr>
        <p:spPr>
          <a:xfrm>
            <a:off x="6006885" y="2893512"/>
            <a:ext cx="366078" cy="1962958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F98147-C582-6246-A279-564E7BF547FA}"/>
              </a:ext>
            </a:extLst>
          </p:cNvPr>
          <p:cNvSpPr/>
          <p:nvPr/>
        </p:nvSpPr>
        <p:spPr>
          <a:xfrm>
            <a:off x="7829860" y="2655049"/>
            <a:ext cx="366078" cy="2188426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70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1B8F-51C5-334E-9F5E-AA6FF818C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 so far (1/3)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5A4F7-BEA7-504D-9384-64C694507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 #1 (a): multiple state-level characteristics can be estimated fairly accurately from the language of food alone!</a:t>
            </a:r>
          </a:p>
          <a:p>
            <a:endParaRPr lang="en-US" dirty="0"/>
          </a:p>
          <a:p>
            <a:r>
              <a:rPr lang="en-US" dirty="0"/>
              <a:t>Observation #1 (b): the language of food provides distinct signal from other state-level features such as poverty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EDF16-D4CB-B54A-BF8B-0052B29A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49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4C74-3B55-844F-82A1-9DF15DB2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(language) trends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772C24-B2EB-914D-8029-E34BA2AF3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418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Annotated the 800-word food lexicon into healthy/unhealthy/neutral foods using recommendations from medical sites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933C77-9E54-B34E-B9F6-A1F3C02C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DFA0898-FCF4-FB41-9B72-2D630F212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398004"/>
              </p:ext>
            </p:extLst>
          </p:nvPr>
        </p:nvGraphicFramePr>
        <p:xfrm>
          <a:off x="1351005" y="3024618"/>
          <a:ext cx="6096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736768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7119893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97416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Healthy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Neutral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Unhealthy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593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cereal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881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avocado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chicken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29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beetroot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55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574027"/>
                  </a:ext>
                </a:extLst>
              </a:tr>
            </a:tbl>
          </a:graphicData>
        </a:graphic>
      </p:graphicFrame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3833B66-908F-3849-952E-DBD99C832A4F}"/>
              </a:ext>
            </a:extLst>
          </p:cNvPr>
          <p:cNvSpPr/>
          <p:nvPr/>
        </p:nvSpPr>
        <p:spPr>
          <a:xfrm>
            <a:off x="2451169" y="5174347"/>
            <a:ext cx="4480972" cy="831037"/>
          </a:xfrm>
          <a:prstGeom prst="wedgeRoundRectCallout">
            <a:avLst>
              <a:gd name="adj1" fmla="val -19677"/>
              <a:gd name="adj2" fmla="val -6351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Kappa agreement between any two annotators ranged between 0.39 to 0.72</a:t>
            </a:r>
          </a:p>
        </p:txBody>
      </p:sp>
    </p:spTree>
    <p:extLst>
      <p:ext uri="{BB962C8B-B14F-4D97-AF65-F5344CB8AC3E}">
        <p14:creationId xmlns:p14="http://schemas.microsoft.com/office/powerpoint/2010/main" val="94693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F942B-C376-0443-8952-D239A83D3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(language) trends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A69B6-D8B0-F24B-9A93-596C9B056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four partitions of the tweet dataset, each containing a complete year’s set of tweets (from 2014 to 2017)</a:t>
            </a:r>
          </a:p>
          <a:p>
            <a:r>
              <a:rPr lang="en-US" dirty="0"/>
              <a:t>Computed the PMI between each food word category (t) and year (y):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AF7E7-73CF-1242-A468-0D0DFC9F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69175-9A0E-2F41-A9F8-13B5CB6F4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39" y="4501633"/>
            <a:ext cx="4481012" cy="10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31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4C74-3B55-844F-82A1-9DF15DB2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(language) trends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933C77-9E54-B34E-B9F6-A1F3C02C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6875588-58FD-3345-916A-E802A35AF8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681885"/>
              </p:ext>
            </p:extLst>
          </p:nvPr>
        </p:nvGraphicFramePr>
        <p:xfrm>
          <a:off x="1146432" y="1935162"/>
          <a:ext cx="6604000" cy="460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CC55EACE-4EF5-444A-89A9-46997F2BB9CC}"/>
              </a:ext>
            </a:extLst>
          </p:cNvPr>
          <p:cNvSpPr/>
          <p:nvPr/>
        </p:nvSpPr>
        <p:spPr>
          <a:xfrm>
            <a:off x="5278457" y="1660219"/>
            <a:ext cx="3408343" cy="786419"/>
          </a:xfrm>
          <a:prstGeom prst="wedgeRoundRectCallout">
            <a:avLst>
              <a:gd name="adj1" fmla="val -11921"/>
              <a:gd name="adj2" fmla="val 8860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Slight increase in mentions of unhealthy and neutral foods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A2CCBF0D-F31F-234C-A25A-EB016A567BA9}"/>
              </a:ext>
            </a:extLst>
          </p:cNvPr>
          <p:cNvSpPr/>
          <p:nvPr/>
        </p:nvSpPr>
        <p:spPr>
          <a:xfrm>
            <a:off x="2744260" y="4237037"/>
            <a:ext cx="2680356" cy="786419"/>
          </a:xfrm>
          <a:prstGeom prst="wedgeRoundRectCallout">
            <a:avLst>
              <a:gd name="adj1" fmla="val 89041"/>
              <a:gd name="adj2" fmla="val -12194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Decrease in mentions of healthy foods</a:t>
            </a:r>
          </a:p>
        </p:txBody>
      </p:sp>
    </p:spTree>
    <p:extLst>
      <p:ext uri="{BB962C8B-B14F-4D97-AF65-F5344CB8AC3E}">
        <p14:creationId xmlns:p14="http://schemas.microsoft.com/office/powerpoint/2010/main" val="416892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4F854-B2DF-AC44-925E-DB3D9C2E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 so far (2/3)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878B75-3096-2E42-86FC-0F72BF02D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Observation #2: are we experiencing a continued decline in dietary patterns in the US?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4DD39-5CEC-F843-8A0A-2D9BB50A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85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E16E-40F0-C947-B9B0-9FA2B90A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Visualizing relations between food language and various semantic categories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29F3F-4672-FB4E-A496-EE39B2EA2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Generated embeddings from all tweets collected to date using word2vec (</a:t>
            </a:r>
            <a:r>
              <a:rPr lang="en-US" dirty="0" err="1"/>
              <a:t>Mikolov</a:t>
            </a:r>
            <a:r>
              <a:rPr lang="en-US" dirty="0"/>
              <a:t> et al., 2013)</a:t>
            </a:r>
          </a:p>
          <a:p>
            <a:r>
              <a:rPr lang="en-US" dirty="0"/>
              <a:t>Projected them in 2D using the semantic axes tool (</a:t>
            </a:r>
            <a:r>
              <a:rPr lang="en-US" dirty="0" err="1"/>
              <a:t>Heimerl</a:t>
            </a:r>
            <a:r>
              <a:rPr lang="en-US" dirty="0"/>
              <a:t> and </a:t>
            </a:r>
            <a:r>
              <a:rPr lang="en-US" dirty="0" err="1"/>
              <a:t>Gleicher</a:t>
            </a:r>
            <a:r>
              <a:rPr lang="en-US" dirty="0"/>
              <a:t>, 2018)</a:t>
            </a:r>
          </a:p>
          <a:p>
            <a:pPr lvl="1"/>
            <a:r>
              <a:rPr lang="en-US" dirty="0"/>
              <a:t>Each axis defined by two words (or two sets of words)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530B5-BE47-3746-9BD7-110D8945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25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3359-1252-7346-A99D-6A305829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Visualizing relations between food language and various semantic categories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19D5B-E99C-FA45-8BA3-D98403F3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2" y="1718705"/>
            <a:ext cx="9144000" cy="452643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42F8B9-4E8F-E142-AF9B-88AF7C51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37</a:t>
            </a:fld>
            <a:endParaRPr lang="en-US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035FFC7-A1EA-3949-AE0E-A01A466E176A}"/>
              </a:ext>
            </a:extLst>
          </p:cNvPr>
          <p:cNvSpPr/>
          <p:nvPr/>
        </p:nvSpPr>
        <p:spPr>
          <a:xfrm>
            <a:off x="2867829" y="3356140"/>
            <a:ext cx="3092248" cy="746303"/>
          </a:xfrm>
          <a:prstGeom prst="wedgeRoundRectCallout">
            <a:avLst>
              <a:gd name="adj1" fmla="val 66130"/>
              <a:gd name="adj2" fmla="val -1160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7A184E3-C3EF-1B41-8020-B0EB0E3AE49F}"/>
              </a:ext>
            </a:extLst>
          </p:cNvPr>
          <p:cNvSpPr/>
          <p:nvPr/>
        </p:nvSpPr>
        <p:spPr>
          <a:xfrm>
            <a:off x="2867829" y="3356140"/>
            <a:ext cx="3092248" cy="746303"/>
          </a:xfrm>
          <a:prstGeom prst="wedgeRoundRectCallout">
            <a:avLst>
              <a:gd name="adj1" fmla="val -33771"/>
              <a:gd name="adj2" fmla="val -9616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Women tend to be more health-conscious than men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A45405F-5DF1-1547-BBE7-793D799D476D}"/>
              </a:ext>
            </a:extLst>
          </p:cNvPr>
          <p:cNvSpPr/>
          <p:nvPr/>
        </p:nvSpPr>
        <p:spPr>
          <a:xfrm>
            <a:off x="4070553" y="4403510"/>
            <a:ext cx="2441459" cy="495049"/>
          </a:xfrm>
          <a:prstGeom prst="wedgeRoundRectCallout">
            <a:avLst>
              <a:gd name="adj1" fmla="val -47942"/>
              <a:gd name="adj2" fmla="val 12848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Men really like meat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D17E2B02-ACA4-914A-BA24-A3FD032A9BF9}"/>
              </a:ext>
            </a:extLst>
          </p:cNvPr>
          <p:cNvSpPr/>
          <p:nvPr/>
        </p:nvSpPr>
        <p:spPr>
          <a:xfrm>
            <a:off x="4058195" y="4399431"/>
            <a:ext cx="2441459" cy="495049"/>
          </a:xfrm>
          <a:prstGeom prst="wedgeRoundRectCallout">
            <a:avLst>
              <a:gd name="adj1" fmla="val 73527"/>
              <a:gd name="adj2" fmla="val 12349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Men really like meat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820D5-C13B-144F-8DD4-0BFD8C845BD3}"/>
              </a:ext>
            </a:extLst>
          </p:cNvPr>
          <p:cNvSpPr txBox="1"/>
          <p:nvPr/>
        </p:nvSpPr>
        <p:spPr>
          <a:xfrm>
            <a:off x="3435732" y="6069911"/>
            <a:ext cx="25243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breakfast – dinner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F51EE-6DA6-524B-976B-0820BA4E2A46}"/>
              </a:ext>
            </a:extLst>
          </p:cNvPr>
          <p:cNvSpPr txBox="1"/>
          <p:nvPr/>
        </p:nvSpPr>
        <p:spPr>
          <a:xfrm rot="16200000">
            <a:off x="-790257" y="3399498"/>
            <a:ext cx="20332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man – woman </a:t>
            </a:r>
          </a:p>
        </p:txBody>
      </p:sp>
    </p:spTree>
    <p:extLst>
      <p:ext uri="{BB962C8B-B14F-4D97-AF65-F5344CB8AC3E}">
        <p14:creationId xmlns:p14="http://schemas.microsoft.com/office/powerpoint/2010/main" val="29489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3359-1252-7346-A99D-6A305829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Visualizing relations between food language and various semantic categories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42F8B9-4E8F-E142-AF9B-88AF7C51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6FC3E-4EE6-FF42-85AA-A9D2C4DC419F}"/>
              </a:ext>
            </a:extLst>
          </p:cNvPr>
          <p:cNvSpPr txBox="1"/>
          <p:nvPr/>
        </p:nvSpPr>
        <p:spPr>
          <a:xfrm>
            <a:off x="1665649" y="5254067"/>
            <a:ext cx="443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 vs. woman, vegetarian vs. low-carb diets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093D0F8-9472-7146-8951-035D03ED4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329918"/>
              </p:ext>
            </p:extLst>
          </p:nvPr>
        </p:nvGraphicFramePr>
        <p:xfrm>
          <a:off x="457200" y="2449907"/>
          <a:ext cx="6853882" cy="280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6941">
                  <a:extLst>
                    <a:ext uri="{9D8B030D-6E8A-4147-A177-3AD203B41FA5}">
                      <a16:colId xmlns:a16="http://schemas.microsoft.com/office/drawing/2014/main" val="4143608713"/>
                    </a:ext>
                  </a:extLst>
                </a:gridCol>
                <a:gridCol w="3426941">
                  <a:extLst>
                    <a:ext uri="{9D8B030D-6E8A-4147-A177-3AD203B41FA5}">
                      <a16:colId xmlns:a16="http://schemas.microsoft.com/office/drawing/2014/main" val="1925545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woman + vegetarian diet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mint, saffron, fennel, squash, soup, tomato, eggplant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829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man + vegetarian diet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beet, onion, coconut, spinach, kale, carrot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27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woman + low-carb diet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hazelnut, nut, cupcake, pastry, grain, caramel, wheat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961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man + low-carb diet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cereal, spaghetti, buns, hamburger, pepperoni, crunch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228312"/>
                  </a:ext>
                </a:extLst>
              </a:tr>
            </a:tbl>
          </a:graphicData>
        </a:graphic>
      </p:graphicFrame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45DFB4E-647D-8541-9AA4-1AE67F71F4E5}"/>
              </a:ext>
            </a:extLst>
          </p:cNvPr>
          <p:cNvSpPr/>
          <p:nvPr/>
        </p:nvSpPr>
        <p:spPr>
          <a:xfrm>
            <a:off x="3768811" y="1665258"/>
            <a:ext cx="4683211" cy="546602"/>
          </a:xfrm>
          <a:prstGeom prst="wedgeRoundRectCallout">
            <a:avLst>
              <a:gd name="adj1" fmla="val -19785"/>
              <a:gd name="adj2" fmla="val 10243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Women prefer more gourmet foods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2262C79-EC24-5C41-88E9-FAD6D1698114}"/>
              </a:ext>
            </a:extLst>
          </p:cNvPr>
          <p:cNvSpPr/>
          <p:nvPr/>
        </p:nvSpPr>
        <p:spPr>
          <a:xfrm>
            <a:off x="3978876" y="5809748"/>
            <a:ext cx="4085513" cy="546602"/>
          </a:xfrm>
          <a:prstGeom prst="wedgeRoundRectCallout">
            <a:avLst>
              <a:gd name="adj1" fmla="val 4046"/>
              <a:gd name="adj2" fmla="val -16206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Men prefer more hearty foods</a:t>
            </a:r>
          </a:p>
        </p:txBody>
      </p:sp>
    </p:spTree>
    <p:extLst>
      <p:ext uri="{BB962C8B-B14F-4D97-AF65-F5344CB8AC3E}">
        <p14:creationId xmlns:p14="http://schemas.microsoft.com/office/powerpoint/2010/main" val="374727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0412-4373-5B4E-9DAB-9D10A5CD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 so far (3/3)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5C812A-E170-A54B-8438-B67D8E58B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Observation #3: visualization helps discover hidden trends in dietary patterns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44DD39-5CEC-F843-8A0A-2D9BB50A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5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3DCE-9C92-D14F-8F5F-003FDAE7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2A3F7-186C-E44B-BE47-7FC2D6329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4351106" cy="492893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Twitter sees </a:t>
            </a:r>
            <a:r>
              <a:rPr lang="en-US" sz="2800" b="1" dirty="0">
                <a:solidFill>
                  <a:srgbClr val="FF0000"/>
                </a:solidFill>
              </a:rPr>
              <a:t>6,000</a:t>
            </a:r>
            <a:r>
              <a:rPr lang="en-US" sz="2800" dirty="0"/>
              <a:t> new tweets per second, from a representative sample of the US population (</a:t>
            </a:r>
            <a:r>
              <a:rPr lang="en-US" sz="2800" dirty="0" err="1"/>
              <a:t>Mislove</a:t>
            </a:r>
            <a:r>
              <a:rPr lang="en-US" sz="2800" dirty="0"/>
              <a:t> et al., 2011)</a:t>
            </a:r>
          </a:p>
          <a:p>
            <a:r>
              <a:rPr lang="en-US" sz="2800" dirty="0"/>
              <a:t>Our previous work has shown that the language of food is predictive of health risks for communities (Fried et al., 2014) and individuals (Bell et al., 2018)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1C10D-036A-274D-B160-9BE77E46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E555C-A8BC-F742-9B23-1934EB2DD2A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808307" y="1813550"/>
            <a:ext cx="3878493" cy="3467367"/>
          </a:xfrm>
          <a:prstGeom prst="rect">
            <a:avLst/>
          </a:prstGeom>
          <a:ln>
            <a:noFill/>
          </a:ln>
        </p:spPr>
      </p:pic>
      <p:sp>
        <p:nvSpPr>
          <p:cNvPr id="6" name="TextShape 1">
            <a:extLst>
              <a:ext uri="{FF2B5EF4-FFF2-40B4-BE49-F238E27FC236}">
                <a16:creationId xmlns:a16="http://schemas.microsoft.com/office/drawing/2014/main" id="{7387BC5A-027F-5847-A41F-6A2FC375C256}"/>
              </a:ext>
            </a:extLst>
          </p:cNvPr>
          <p:cNvSpPr txBox="1"/>
          <p:nvPr/>
        </p:nvSpPr>
        <p:spPr>
          <a:xfrm>
            <a:off x="5332743" y="5933727"/>
            <a:ext cx="3383280" cy="363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0" strike="noStrike" spc="-1" dirty="0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Georgia" panose="02040502050405020303" pitchFamily="18" charset="0"/>
              </a:rPr>
              <a:t>Pew Research Center (2018)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F7E27-A5B8-9348-9A2F-D3F161B5500D}"/>
              </a:ext>
            </a:extLst>
          </p:cNvPr>
          <p:cNvSpPr txBox="1"/>
          <p:nvPr/>
        </p:nvSpPr>
        <p:spPr>
          <a:xfrm>
            <a:off x="5332743" y="5334208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 adults using social media</a:t>
            </a:r>
          </a:p>
        </p:txBody>
      </p:sp>
    </p:spTree>
    <p:extLst>
      <p:ext uri="{BB962C8B-B14F-4D97-AF65-F5344CB8AC3E}">
        <p14:creationId xmlns:p14="http://schemas.microsoft.com/office/powerpoint/2010/main" val="3636585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CD00-8FE4-0A4B-BAD0-60A2D301D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of this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4FFAB-A0B1-844A-97A0-BF775D0C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40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413F685-87BD-A042-9A1B-D17DC7476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Predicted </a:t>
            </a:r>
            <a:r>
              <a:rPr lang="en-US" b="1" dirty="0"/>
              <a:t>state-level characteristics </a:t>
            </a:r>
            <a:r>
              <a:rPr lang="en-US" dirty="0"/>
              <a:t>from the language of food, with 7 times more data than Fried et al. (2014)</a:t>
            </a:r>
          </a:p>
          <a:p>
            <a:pPr lvl="1"/>
            <a:r>
              <a:rPr lang="en-US" dirty="0"/>
              <a:t>Improved results by 4 – 18%</a:t>
            </a:r>
          </a:p>
          <a:p>
            <a:pPr lvl="1"/>
            <a:r>
              <a:rPr lang="en-US" dirty="0"/>
              <a:t>Predicted additional state-level indicators such as income, poverty, and education levels</a:t>
            </a:r>
          </a:p>
          <a:p>
            <a:r>
              <a:rPr lang="en-US" dirty="0"/>
              <a:t>Investigated the </a:t>
            </a:r>
            <a:r>
              <a:rPr lang="en-US" b="1" dirty="0"/>
              <a:t>overlap between socioeconomic factors and the language of food</a:t>
            </a:r>
          </a:p>
          <a:p>
            <a:pPr lvl="1"/>
            <a:r>
              <a:rPr lang="en-US" dirty="0"/>
              <a:t>The language of food is distinct from these factors</a:t>
            </a:r>
          </a:p>
          <a:p>
            <a:r>
              <a:rPr lang="en-US" dirty="0"/>
              <a:t>Analyzed </a:t>
            </a:r>
            <a:r>
              <a:rPr lang="en-US" b="1" dirty="0"/>
              <a:t>language trends </a:t>
            </a:r>
            <a:r>
              <a:rPr lang="en-US" dirty="0"/>
              <a:t>over time</a:t>
            </a:r>
          </a:p>
          <a:p>
            <a:pPr lvl="1"/>
            <a:r>
              <a:rPr lang="en-US" dirty="0"/>
              <a:t>There is a downward trend in the usage of healthy food words</a:t>
            </a:r>
          </a:p>
          <a:p>
            <a:r>
              <a:rPr lang="en-US" b="1" dirty="0"/>
              <a:t>Visualized the data</a:t>
            </a:r>
          </a:p>
          <a:p>
            <a:pPr lvl="1"/>
            <a:r>
              <a:rPr lang="en-US" dirty="0"/>
              <a:t>Discovered semantic relations between foods and various categories</a:t>
            </a:r>
          </a:p>
        </p:txBody>
      </p:sp>
    </p:spTree>
    <p:extLst>
      <p:ext uri="{BB962C8B-B14F-4D97-AF65-F5344CB8AC3E}">
        <p14:creationId xmlns:p14="http://schemas.microsoft.com/office/powerpoint/2010/main" val="1404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AAC1-343E-DA4D-B61F-81E92610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4E564-1727-9E45-A568-4B5985B51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this data and models to improve the prediction of health risk for </a:t>
            </a:r>
            <a:r>
              <a:rPr lang="en-US" i="1" dirty="0"/>
              <a:t>individuals</a:t>
            </a:r>
          </a:p>
          <a:p>
            <a:pPr lvl="1"/>
            <a:r>
              <a:rPr lang="en-US" dirty="0"/>
              <a:t>Task that is plagued by sparsity</a:t>
            </a:r>
          </a:p>
          <a:p>
            <a:pPr lvl="1"/>
            <a:r>
              <a:rPr lang="en-US" dirty="0"/>
              <a:t>Use community information as a form of prior?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5359D-EC74-E74F-9A16-125EA8AF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5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831BA3-1C79-C048-BE21-76641D07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313446"/>
            <a:ext cx="7772400" cy="950545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BB7637-91DB-FD4B-B070-628D29100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4543124"/>
            <a:ext cx="7772400" cy="1010653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Mihai: </a:t>
            </a:r>
            <a:r>
              <a:rPr lang="en-US" sz="3200" dirty="0">
                <a:solidFill>
                  <a:schemeClr val="tx1"/>
                </a:solidFill>
                <a:hlinkClick r:id="rId2"/>
              </a:rPr>
              <a:t>msurdeanu@email.arizona.edu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Software: </a:t>
            </a:r>
            <a:r>
              <a:rPr lang="en-US" sz="3200" dirty="0">
                <a:hlinkClick r:id="rId3"/>
              </a:rPr>
              <a:t>http://t4f.cs.arizona.edu/s/scatter.html</a:t>
            </a:r>
            <a:r>
              <a:rPr lang="en-US" sz="3200" dirty="0"/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AC486-0759-9947-B69C-792E3411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33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AB1635-BBCA-4B43-AE70-1A13F8FE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6EE53E-27E4-214B-BAE8-1D4DDE4C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Mihai Surdeanu declares a financial interest in </a:t>
            </a:r>
            <a:r>
              <a:rPr lang="en-US" dirty="0" err="1"/>
              <a:t>lum.ai</a:t>
            </a:r>
            <a:r>
              <a:rPr lang="en-US" dirty="0"/>
              <a:t>. This interest has been properly disclosed to the University of Arizona Institutional Review Committee and is managed in accordance with its conflict of interest policies.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B29E6-91BA-344B-A723-1A7D01376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96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AD845-7CD6-524F-9776-3DDD90AA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we started (Fried et al., 2014)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FA868-7D85-3448-96ED-5AA7841A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78F09-6F28-4F4D-8080-60F0417F4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7" y="2341434"/>
            <a:ext cx="7020265" cy="3890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B2F740-1864-B74B-BCD9-1C161F9A08B1}"/>
              </a:ext>
            </a:extLst>
          </p:cNvPr>
          <p:cNvSpPr txBox="1"/>
          <p:nvPr/>
        </p:nvSpPr>
        <p:spPr>
          <a:xfrm>
            <a:off x="566479" y="1541760"/>
            <a:ext cx="8011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Collected </a:t>
            </a:r>
            <a:r>
              <a:rPr lang="en-US" sz="2000" b="1" dirty="0">
                <a:solidFill>
                  <a:srgbClr val="FF0000"/>
                </a:solidFill>
              </a:rPr>
              <a:t>3.5M</a:t>
            </a:r>
            <a:r>
              <a:rPr lang="en-US" sz="2000" dirty="0"/>
              <a:t> tweets (</a:t>
            </a:r>
            <a:r>
              <a:rPr lang="en-US" sz="2000" b="1" dirty="0">
                <a:solidFill>
                  <a:srgbClr val="FF0000"/>
                </a:solidFill>
              </a:rPr>
              <a:t>560K</a:t>
            </a:r>
            <a:r>
              <a:rPr lang="en-US" sz="2000" dirty="0"/>
              <a:t> localized to US) between </a:t>
            </a:r>
            <a:r>
              <a:rPr lang="en-US" sz="2000" b="1" dirty="0">
                <a:solidFill>
                  <a:srgbClr val="FF0000"/>
                </a:solidFill>
              </a:rPr>
              <a:t>10/2013 and 3/2014</a:t>
            </a:r>
          </a:p>
        </p:txBody>
      </p:sp>
    </p:spTree>
    <p:extLst>
      <p:ext uri="{BB962C8B-B14F-4D97-AF65-F5344CB8AC3E}">
        <p14:creationId xmlns:p14="http://schemas.microsoft.com/office/powerpoint/2010/main" val="58892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37DE-D203-7442-8C4A-D1147491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State-level prediction of risk (Fried et al., 2014)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FECD08-B9EE-2247-B361-D88276C2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3595253-EF2F-6D4A-BB12-6DF1102736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233139"/>
              </p:ext>
            </p:extLst>
          </p:nvPr>
        </p:nvGraphicFramePr>
        <p:xfrm>
          <a:off x="1793264" y="2098109"/>
          <a:ext cx="5557471" cy="396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662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5A14-AD62-F349-B0A6-94B5456B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126B16-9F18-A545-8A9C-73816AC67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9F718-8460-ED4A-B390-F6AF93848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456" y="1788528"/>
            <a:ext cx="5763087" cy="4932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E507D-DEEC-9249-9A65-12C54A4E4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2208">
            <a:off x="958948" y="1604672"/>
            <a:ext cx="4915282" cy="4836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2D56C-94E0-0140-993D-892BECAF5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6349">
            <a:off x="1652891" y="1714119"/>
            <a:ext cx="5640872" cy="4710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2E1B25-A8F7-7942-A417-0F425B0FB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996" y="1682415"/>
            <a:ext cx="3830288" cy="48213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0D748D-EF8D-1C41-899F-ED40D47BC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5872">
            <a:off x="2322455" y="1596308"/>
            <a:ext cx="5044058" cy="51755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A39BB6-0C26-504D-9648-6693F7ECC5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61215">
            <a:off x="1399484" y="1519336"/>
            <a:ext cx="5554668" cy="5069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E2DA8-D364-2B4B-83BE-4042515C0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489" y="2133599"/>
            <a:ext cx="6212629" cy="44856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E9EE09-A3B7-AB46-8A12-BAD8D81105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7227" y="1571585"/>
            <a:ext cx="5415555" cy="50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1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B6868-D84F-E04B-BB08-7A5E833AF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58B66-A832-B54D-ABFF-72ED53712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Revisit (Fried et al., 2014) with a lot more data (7 times larger dataset)</a:t>
            </a:r>
          </a:p>
          <a:p>
            <a:pPr lvl="1"/>
            <a:r>
              <a:rPr lang="en-US" dirty="0"/>
              <a:t>Improved results by 4 – 18%</a:t>
            </a:r>
          </a:p>
          <a:p>
            <a:pPr lvl="1"/>
            <a:r>
              <a:rPr lang="en-US" dirty="0"/>
              <a:t>Predicted additional state-level indicators such as income, poverty, and education levels</a:t>
            </a:r>
          </a:p>
          <a:p>
            <a:r>
              <a:rPr lang="en-US" dirty="0"/>
              <a:t>Investigate the overlap between socioeconomic factors and the language of food</a:t>
            </a:r>
          </a:p>
          <a:p>
            <a:pPr lvl="1"/>
            <a:r>
              <a:rPr lang="en-US" dirty="0"/>
              <a:t>The language of food is distinct from these factors</a:t>
            </a:r>
          </a:p>
          <a:p>
            <a:r>
              <a:rPr lang="en-US" dirty="0"/>
              <a:t>Analyze language trends over time</a:t>
            </a:r>
          </a:p>
          <a:p>
            <a:pPr lvl="1"/>
            <a:r>
              <a:rPr lang="en-US" dirty="0"/>
              <a:t>It is not great</a:t>
            </a:r>
          </a:p>
          <a:p>
            <a:r>
              <a:rPr lang="en-US" dirty="0"/>
              <a:t>Visualize and inspect the data</a:t>
            </a:r>
          </a:p>
          <a:p>
            <a:pPr lvl="1"/>
            <a:r>
              <a:rPr lang="en-US" dirty="0"/>
              <a:t>Discovered semantic relations between foods and various categories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1BCBA9-27DD-AC47-B0F5-BE2EC26A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714A94-D50B-3748-B920-A3541834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F46962-2F26-7741-8A6A-1923117E0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88F6D-255F-1042-A889-435D1E1E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157AA-4A4D-2C48-B0F6-C526C028AE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45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3570</TotalTime>
  <Words>1780</Words>
  <Application>Microsoft Macintosh PowerPoint</Application>
  <PresentationFormat>On-screen Show (4:3)</PresentationFormat>
  <Paragraphs>283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Georgia</vt:lpstr>
      <vt:lpstr>Roboto</vt:lpstr>
      <vt:lpstr>Office Theme</vt:lpstr>
      <vt:lpstr>What does the language of food say about us?</vt:lpstr>
      <vt:lpstr>Motivation</vt:lpstr>
      <vt:lpstr>Projected US diabetes prevalence</vt:lpstr>
      <vt:lpstr>Motivation</vt:lpstr>
      <vt:lpstr>Where we started (Fried et al., 2014)</vt:lpstr>
      <vt:lpstr>State-level prediction of risk (Fried et al., 2014)</vt:lpstr>
      <vt:lpstr>Press</vt:lpstr>
      <vt:lpstr>Goals of this work</vt:lpstr>
      <vt:lpstr>methods</vt:lpstr>
      <vt:lpstr>Data collection</vt:lpstr>
      <vt:lpstr>State-level prediction tasks Dependent variables </vt:lpstr>
      <vt:lpstr>State-level prediction tasks Dependent variables </vt:lpstr>
      <vt:lpstr>Classifiers</vt:lpstr>
      <vt:lpstr>Features derived from food language</vt:lpstr>
      <vt:lpstr>Features from socioeconomic factors (for T2DM prediction only)</vt:lpstr>
      <vt:lpstr>results</vt:lpstr>
      <vt:lpstr>T2DM prediction using the SVM classifier</vt:lpstr>
      <vt:lpstr>T2DM prediction using the SVM classifier</vt:lpstr>
      <vt:lpstr>T2DM prediction using the SVM classifier</vt:lpstr>
      <vt:lpstr>Learning curve for T2DM prediction</vt:lpstr>
      <vt:lpstr>T2DM learning curve in reverse chronological order</vt:lpstr>
      <vt:lpstr>Predicting other socioeconomic factors from the language of food</vt:lpstr>
      <vt:lpstr>Predicting other socioeconomic factors from the language of food</vt:lpstr>
      <vt:lpstr>Predicting other socioeconomic factors from the language of food</vt:lpstr>
      <vt:lpstr>Using socioeconomic factors as features for T2DM prediction</vt:lpstr>
      <vt:lpstr>Using socioeconomic factors as features for T2DM prediction</vt:lpstr>
      <vt:lpstr>Using socioeconomic factors as features for T2DM prediction</vt:lpstr>
      <vt:lpstr>Using socioeconomic factors as features for T2DM prediction</vt:lpstr>
      <vt:lpstr>Using socioeconomic factors as features for T2DM prediction</vt:lpstr>
      <vt:lpstr>Using socioeconomic factors as features for T2DM prediction</vt:lpstr>
      <vt:lpstr>What we learned so far (1/3)</vt:lpstr>
      <vt:lpstr>Food (language) trends</vt:lpstr>
      <vt:lpstr>Food (language) trends</vt:lpstr>
      <vt:lpstr>Food (language) trends</vt:lpstr>
      <vt:lpstr>What we learned so far (2/3)</vt:lpstr>
      <vt:lpstr>Visualizing relations between food language and various semantic categories</vt:lpstr>
      <vt:lpstr>Visualizing relations between food language and various semantic categories</vt:lpstr>
      <vt:lpstr>Visualizing relations between food language and various semantic categories</vt:lpstr>
      <vt:lpstr>What we learned so far (3/3)</vt:lpstr>
      <vt:lpstr>Contributions of this work</vt:lpstr>
      <vt:lpstr>Future work</vt:lpstr>
      <vt:lpstr>Thank you!</vt:lpstr>
      <vt:lpstr>Acknowledgments</vt:lpstr>
    </vt:vector>
  </TitlesOfParts>
  <Company>UA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Mihai Surdeanu</dc:creator>
  <cp:lastModifiedBy>Surdeanu, Mihai - (msurdeanu)</cp:lastModifiedBy>
  <cp:revision>779</cp:revision>
  <dcterms:created xsi:type="dcterms:W3CDTF">2013-07-26T18:41:15Z</dcterms:created>
  <dcterms:modified xsi:type="dcterms:W3CDTF">2019-11-03T03:47:24Z</dcterms:modified>
</cp:coreProperties>
</file>