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339" r:id="rId9"/>
    <p:sldId id="299" r:id="rId10"/>
    <p:sldId id="300" r:id="rId11"/>
    <p:sldId id="340" r:id="rId12"/>
    <p:sldId id="342" r:id="rId13"/>
    <p:sldId id="304" r:id="rId14"/>
    <p:sldId id="305" r:id="rId15"/>
    <p:sldId id="343" r:id="rId16"/>
    <p:sldId id="308" r:id="rId17"/>
    <p:sldId id="307" r:id="rId18"/>
    <p:sldId id="306" r:id="rId19"/>
    <p:sldId id="359" r:id="rId20"/>
    <p:sldId id="344" r:id="rId21"/>
    <p:sldId id="311" r:id="rId22"/>
    <p:sldId id="345" r:id="rId23"/>
    <p:sldId id="346" r:id="rId24"/>
    <p:sldId id="347" r:id="rId25"/>
    <p:sldId id="348" r:id="rId26"/>
    <p:sldId id="349" r:id="rId27"/>
    <p:sldId id="350" r:id="rId28"/>
    <p:sldId id="312" r:id="rId29"/>
    <p:sldId id="363" r:id="rId30"/>
    <p:sldId id="362" r:id="rId31"/>
    <p:sldId id="364" r:id="rId32"/>
    <p:sldId id="365" r:id="rId33"/>
    <p:sldId id="366" r:id="rId34"/>
    <p:sldId id="356" r:id="rId35"/>
    <p:sldId id="357" r:id="rId36"/>
    <p:sldId id="358" r:id="rId37"/>
    <p:sldId id="367" r:id="rId38"/>
    <p:sldId id="361" r:id="rId39"/>
    <p:sldId id="360" r:id="rId40"/>
    <p:sldId id="341" r:id="rId41"/>
    <p:sldId id="351" r:id="rId42"/>
    <p:sldId id="352" r:id="rId43"/>
    <p:sldId id="353" r:id="rId44"/>
    <p:sldId id="354" r:id="rId45"/>
    <p:sldId id="35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 autoAdjust="0"/>
    <p:restoredTop sz="87017"/>
  </p:normalViewPr>
  <p:slideViewPr>
    <p:cSldViewPr snapToGrid="0" snapToObjects="1">
      <p:cViewPr varScale="1">
        <p:scale>
          <a:sx n="113" d="100"/>
          <a:sy n="113" d="100"/>
        </p:scale>
        <p:origin x="19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Accuracy for</a:t>
            </a:r>
            <a:r>
              <a:rPr lang="en-US" sz="1600" baseline="0"/>
              <a:t> classifying a state as "at risk" or "less risk" of diabetes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Accuracy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Sheet1!$A$4:$A$5</c:f>
              <c:strCache>
                <c:ptCount val="2"/>
                <c:pt idx="0">
                  <c:v>Majority baseline</c:v>
                </c:pt>
                <c:pt idx="1">
                  <c:v>Best configuration</c:v>
                </c:pt>
              </c:strCache>
            </c:strRef>
          </c:cat>
          <c:val>
            <c:numRef>
              <c:f>Sheet1!$B$4:$B$5</c:f>
              <c:numCache>
                <c:formatCode>General</c:formatCode>
                <c:ptCount val="2"/>
                <c:pt idx="0">
                  <c:v>50.98</c:v>
                </c:pt>
                <c:pt idx="1">
                  <c:v>68.63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8-5748-B645-FF45E5848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646783"/>
        <c:axId val="123360415"/>
      </c:barChart>
      <c:catAx>
        <c:axId val="123646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60415"/>
        <c:crosses val="autoZero"/>
        <c:auto val="1"/>
        <c:lblAlgn val="ctr"/>
        <c:lblOffset val="100"/>
        <c:noMultiLvlLbl val="0"/>
      </c:catAx>
      <c:valAx>
        <c:axId val="12336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46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4A1D0-D03C-3845-B5FF-05B50A4EB98C}" type="datetimeFigureOut">
              <a:rPr lang="en-US" smtClean="0"/>
              <a:t>11/1/18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A9DDB-F4B0-0A46-A0CD-B98C59A9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1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736 of 3612 respondents supplied a handle</a:t>
            </a:r>
          </a:p>
          <a:p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604 were valid accounts</a:t>
            </a:r>
          </a:p>
          <a:p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1.18 M tweets</a:t>
            </a:r>
          </a:p>
          <a:p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20.3 M tokens</a:t>
            </a:r>
          </a:p>
        </p:txBody>
      </p:sp>
    </p:spTree>
    <p:extLst>
      <p:ext uri="{BB962C8B-B14F-4D97-AF65-F5344CB8AC3E}">
        <p14:creationId xmlns:p14="http://schemas.microsoft.com/office/powerpoint/2010/main" val="2888496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6462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820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259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739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736 of 3612 respondents supplied a handle</a:t>
            </a:r>
          </a:p>
          <a:p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604 were valid accounts</a:t>
            </a:r>
          </a:p>
          <a:p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1.18 M tweets</a:t>
            </a:r>
          </a:p>
          <a:p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20.3 M tokens</a:t>
            </a:r>
          </a:p>
        </p:txBody>
      </p:sp>
    </p:spTree>
    <p:extLst>
      <p:ext uri="{BB962C8B-B14F-4D97-AF65-F5344CB8AC3E}">
        <p14:creationId xmlns:p14="http://schemas.microsoft.com/office/powerpoint/2010/main" val="35751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illustration of the relationship between height, weight, BMI, and risk score for respondents who pro- vided a valid Twitter handle. The BMI categories (underweight, healthy, overweight, etc.) are assigned according to boundaries set by the World Health Organization.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A9DDB-F4B0-0A46-A0CD-B98C59A976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8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736 of 3612 respondents supplied a handle</a:t>
            </a:r>
          </a:p>
          <a:p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604 were valid accounts</a:t>
            </a:r>
          </a:p>
          <a:p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1.18 M tweets</a:t>
            </a:r>
          </a:p>
          <a:p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20.3 M tokens</a:t>
            </a:r>
          </a:p>
        </p:txBody>
      </p:sp>
    </p:spTree>
    <p:extLst>
      <p:ext uri="{BB962C8B-B14F-4D97-AF65-F5344CB8AC3E}">
        <p14:creationId xmlns:p14="http://schemas.microsoft.com/office/powerpoint/2010/main" val="174576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736 of 3612 respondents supplied a handle</a:t>
            </a:r>
          </a:p>
          <a:p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604 were valid accounts</a:t>
            </a:r>
          </a:p>
          <a:p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1.18 M tweets</a:t>
            </a:r>
          </a:p>
          <a:p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20.3 M tokens</a:t>
            </a:r>
          </a:p>
        </p:txBody>
      </p:sp>
    </p:spTree>
    <p:extLst>
      <p:ext uri="{BB962C8B-B14F-4D97-AF65-F5344CB8AC3E}">
        <p14:creationId xmlns:p14="http://schemas.microsoft.com/office/powerpoint/2010/main" val="2569745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searched for the nearest neighbors of existing food words.</a:t>
            </a:r>
          </a:p>
          <a:p>
            <a:r>
              <a:rPr lang="en-US" dirty="0"/>
              <a:t>Candidates close to multiple food words got a bonus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6724863-9C18-4569-BB0D-F79E01FAE6D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cury Text G2"/>
              </a:rPr>
              <a:t>18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Mercury Text G2"/>
            </a:endParaRPr>
          </a:p>
        </p:txBody>
      </p:sp>
    </p:spTree>
    <p:extLst>
      <p:ext uri="{BB962C8B-B14F-4D97-AF65-F5344CB8AC3E}">
        <p14:creationId xmlns:p14="http://schemas.microsoft.com/office/powerpoint/2010/main" val="3988247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622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460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 task: only CNN with GG outperforms all-at-risk!</a:t>
            </a:r>
          </a:p>
        </p:txBody>
      </p:sp>
    </p:spTree>
    <p:extLst>
      <p:ext uri="{BB962C8B-B14F-4D97-AF65-F5344CB8AC3E}">
        <p14:creationId xmlns:p14="http://schemas.microsoft.com/office/powerpoint/2010/main" val="43651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525E-DEDB-504C-B7BC-36BBECC23E25}" type="datetime1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5800" y="368064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3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F64-C19E-3044-8119-405E07BA3209}" type="datetime1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29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70A3-18F1-414C-B8FB-41B2ACA0C434}" type="datetime1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43DF-D77D-014F-85B3-483723891BFD}" type="datetime1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43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F914-159A-4E44-BC10-4DAF670A4A3B}" type="datetime1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0B8A-AD36-DA48-9344-BBF2741D23EC}" type="datetime1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3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9E0C-EF7B-8441-8684-4EFD454D67EE}" type="datetime1">
              <a:rPr lang="en-US" smtClean="0"/>
              <a:t>11/1/18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4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A34E-0143-A442-8428-DEEB9ABA1694}" type="datetime1">
              <a:rPr lang="en-US" smtClean="0"/>
              <a:t>11/1/18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6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B958-6557-3244-9C64-9EEFDAA75777}" type="datetime1">
              <a:rPr lang="en-US" smtClean="0"/>
              <a:t>11/1/18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2B3E-5DD2-5A44-AD10-C7997489C3B5}" type="datetime1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3FFA-7F44-C24C-A61A-F5463B5F5E4A}" type="datetime1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2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B52F0-E168-3042-8A68-C01B51FAE86D}" type="datetime1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6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dane.bell@gmail.com" TargetMode="External"/><Relationship Id="rId2" Type="http://schemas.openxmlformats.org/officeDocument/2006/relationships/hyperlink" Target="mailto:msurdeanu@email.arizona.edu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Detecting Diabetes Risk from Social Media 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Dane Bell, </a:t>
            </a:r>
            <a:r>
              <a:rPr lang="en-US" sz="3800" dirty="0" err="1">
                <a:solidFill>
                  <a:schemeClr val="tx1"/>
                </a:solidFill>
              </a:rPr>
              <a:t>Egoitz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Laparra</a:t>
            </a:r>
            <a:r>
              <a:rPr lang="en-US" sz="3800" dirty="0">
                <a:solidFill>
                  <a:schemeClr val="tx1"/>
                </a:solidFill>
              </a:rPr>
              <a:t>, Aditya </a:t>
            </a:r>
            <a:r>
              <a:rPr lang="en-US" sz="3800" dirty="0" err="1">
                <a:solidFill>
                  <a:schemeClr val="tx1"/>
                </a:solidFill>
              </a:rPr>
              <a:t>Kousik</a:t>
            </a:r>
            <a:r>
              <a:rPr lang="en-US" sz="3800" dirty="0">
                <a:solidFill>
                  <a:schemeClr val="tx1"/>
                </a:solidFill>
              </a:rPr>
              <a:t>, </a:t>
            </a:r>
            <a:r>
              <a:rPr lang="en-US" sz="3800" dirty="0" err="1">
                <a:solidFill>
                  <a:schemeClr val="tx1"/>
                </a:solidFill>
              </a:rPr>
              <a:t>Terron</a:t>
            </a:r>
            <a:r>
              <a:rPr lang="en-US" sz="3800" dirty="0">
                <a:solidFill>
                  <a:schemeClr val="tx1"/>
                </a:solidFill>
              </a:rPr>
              <a:t> Ishihara, Mihai Surdeanu, and Stephen </a:t>
            </a:r>
            <a:r>
              <a:rPr lang="en-US" sz="3800" dirty="0" err="1">
                <a:solidFill>
                  <a:schemeClr val="tx1"/>
                </a:solidFill>
              </a:rPr>
              <a:t>Kobourov</a:t>
            </a:r>
            <a:endParaRPr lang="en-US" sz="3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LOUHI 2018</a:t>
            </a:r>
          </a:p>
        </p:txBody>
      </p:sp>
      <p:pic>
        <p:nvPicPr>
          <p:cNvPr id="4" name="Picture 3" descr="clulab.png">
            <a:extLst>
              <a:ext uri="{FF2B5EF4-FFF2-40B4-BE49-F238E27FC236}">
                <a16:creationId xmlns:a16="http://schemas.microsoft.com/office/drawing/2014/main" id="{91E5CD7B-62C9-1147-A510-F1DEA1111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72" y="5013789"/>
            <a:ext cx="1286828" cy="1608536"/>
          </a:xfrm>
          <a:prstGeom prst="rect">
            <a:avLst/>
          </a:prstGeom>
        </p:spPr>
      </p:pic>
      <p:pic>
        <p:nvPicPr>
          <p:cNvPr id="5" name="Picture 4" descr="download.jpeg">
            <a:extLst>
              <a:ext uri="{FF2B5EF4-FFF2-40B4-BE49-F238E27FC236}">
                <a16:creationId xmlns:a16="http://schemas.microsoft.com/office/drawing/2014/main" id="{4CE53AFF-B382-144F-B6FF-37D985840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898673"/>
            <a:ext cx="2901070" cy="72365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5627F-98B1-2A4C-9172-81FA4C48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3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7978952" y="6330555"/>
            <a:ext cx="1081864" cy="3869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r"/>
            <a:fld id="{5963532C-05FC-46C0-961F-449648834C9C}" type="slidenum">
              <a:rPr lang="en-US" sz="1633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10</a:t>
            </a:fld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  <p:pic>
        <p:nvPicPr>
          <p:cNvPr id="219" name="Picture 218"/>
          <p:cNvPicPr/>
          <p:nvPr/>
        </p:nvPicPr>
        <p:blipFill>
          <a:blip r:embed="rId3"/>
          <a:srcRect l="7038" t="18662" r="8813" b="5121"/>
          <a:stretch/>
        </p:blipFill>
        <p:spPr>
          <a:xfrm>
            <a:off x="424517" y="1636055"/>
            <a:ext cx="8294400" cy="4694500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E70035-D9A9-9B43-B675-4EA6E252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distribution</a:t>
            </a:r>
          </a:p>
        </p:txBody>
      </p:sp>
    </p:spTree>
    <p:extLst>
      <p:ext uri="{BB962C8B-B14F-4D97-AF65-F5344CB8AC3E}">
        <p14:creationId xmlns:p14="http://schemas.microsoft.com/office/powerpoint/2010/main" val="1666786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0BCF0-9959-BA48-B361-1244E8A12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4D865-7321-FF40-A8B6-6ABFABBE1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7CF7B-6D16-D241-A25D-E6E19B2E0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94" y="2102229"/>
            <a:ext cx="6355266" cy="356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7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4E9DCC-53EC-BC41-8F3F-623E1F07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D337A-372C-6043-87E4-308B8FC4A79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32430" y="176935"/>
            <a:ext cx="7526047" cy="636197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916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7978952" y="6330555"/>
            <a:ext cx="1081864" cy="3869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r"/>
            <a:fld id="{450633FC-FF84-4B3A-B75A-4B8CDAFE04C9}" type="slidenum">
              <a:rPr lang="en-US" sz="1633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13</a:t>
            </a:fld>
            <a:endParaRPr lang="en-US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  <p:pic>
        <p:nvPicPr>
          <p:cNvPr id="227" name="Picture 226"/>
          <p:cNvPicPr/>
          <p:nvPr/>
        </p:nvPicPr>
        <p:blipFill>
          <a:blip r:embed="rId3"/>
          <a:stretch/>
        </p:blipFill>
        <p:spPr>
          <a:xfrm>
            <a:off x="1793805" y="1887299"/>
            <a:ext cx="5806080" cy="4354560"/>
          </a:xfrm>
          <a:prstGeom prst="rect">
            <a:avLst/>
          </a:prstGeom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2D4849F-E949-6247-9DFA-A1B9A079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sizes in number of tweets</a:t>
            </a:r>
          </a:p>
        </p:txBody>
      </p:sp>
    </p:spTree>
    <p:extLst>
      <p:ext uri="{BB962C8B-B14F-4D97-AF65-F5344CB8AC3E}">
        <p14:creationId xmlns:p14="http://schemas.microsoft.com/office/powerpoint/2010/main" val="610504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7978952" y="6330555"/>
            <a:ext cx="1081864" cy="3869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r"/>
            <a:fld id="{085CF2F0-F99C-496C-B4A5-AFF1BEAE8E0C}" type="slidenum">
              <a:rPr lang="en-US" sz="1633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14</a:t>
            </a:fld>
            <a:endParaRPr lang="en-US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  <p:pic>
        <p:nvPicPr>
          <p:cNvPr id="229" name="Picture 228"/>
          <p:cNvPicPr/>
          <p:nvPr/>
        </p:nvPicPr>
        <p:blipFill>
          <a:blip r:embed="rId3"/>
          <a:stretch/>
        </p:blipFill>
        <p:spPr>
          <a:xfrm>
            <a:off x="1668677" y="1975995"/>
            <a:ext cx="5806080" cy="435456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FCDFE1-D3FB-9242-9B00-4CEF421B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Tweet sizes in number of tokens</a:t>
            </a:r>
          </a:p>
        </p:txBody>
      </p:sp>
    </p:spTree>
    <p:extLst>
      <p:ext uri="{BB962C8B-B14F-4D97-AF65-F5344CB8AC3E}">
        <p14:creationId xmlns:p14="http://schemas.microsoft.com/office/powerpoint/2010/main" val="197049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1BB97-8B17-7A40-B979-B699E277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17B8-D763-084D-B712-39B919F0D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 dictionaries of words and hashtags</a:t>
            </a:r>
          </a:p>
          <a:p>
            <a:pPr lvl="1"/>
            <a:r>
              <a:rPr lang="en-US" dirty="0"/>
              <a:t>Food, exercise, and restaurant names</a:t>
            </a:r>
          </a:p>
          <a:p>
            <a:pPr lvl="1"/>
            <a:r>
              <a:rPr lang="en-US" dirty="0"/>
              <a:t>Approximately 800</a:t>
            </a:r>
          </a:p>
          <a:p>
            <a:pPr lvl="1"/>
            <a:endParaRPr lang="en-US" dirty="0"/>
          </a:p>
          <a:p>
            <a:r>
              <a:rPr lang="en-US" dirty="0"/>
              <a:t>Automatically-expanded food dictionary</a:t>
            </a:r>
          </a:p>
          <a:p>
            <a:pPr lvl="1"/>
            <a:r>
              <a:rPr lang="en-US" dirty="0"/>
              <a:t>Trained word2vec over 12.3M food-related tweets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2E5532-0071-E04A-B3E1-B5E670A01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1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7979279" y="6330882"/>
            <a:ext cx="1081864" cy="3869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r"/>
            <a:fld id="{A751B5D8-1D20-4381-9CDB-6080E00B0A36}" type="slidenum">
              <a:rPr lang="en-US" sz="1633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16</a:t>
            </a:fld>
            <a:endParaRPr lang="en-US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602161" y="931684"/>
            <a:ext cx="2488320" cy="4976640"/>
          </a:xfrm>
          <a:custGeom>
            <a:avLst/>
            <a:gdLst/>
            <a:ahLst/>
            <a:cxnLst/>
            <a:rect l="0" t="0" r="r" b="b"/>
            <a:pathLst>
              <a:path w="7622" h="15242">
                <a:moveTo>
                  <a:pt x="1270" y="0"/>
                </a:moveTo>
                <a:cubicBezTo>
                  <a:pt x="635" y="0"/>
                  <a:pt x="0" y="635"/>
                  <a:pt x="0" y="1270"/>
                </a:cubicBezTo>
                <a:lnTo>
                  <a:pt x="0" y="13970"/>
                </a:lnTo>
                <a:cubicBezTo>
                  <a:pt x="0" y="14605"/>
                  <a:pt x="635" y="15241"/>
                  <a:pt x="1270" y="15241"/>
                </a:cubicBezTo>
                <a:lnTo>
                  <a:pt x="6350" y="15241"/>
                </a:lnTo>
                <a:cubicBezTo>
                  <a:pt x="6985" y="15241"/>
                  <a:pt x="7621" y="14605"/>
                  <a:pt x="7621" y="13970"/>
                </a:cubicBezTo>
                <a:lnTo>
                  <a:pt x="7621" y="1270"/>
                </a:lnTo>
                <a:cubicBezTo>
                  <a:pt x="7621" y="635"/>
                  <a:pt x="6985" y="0"/>
                  <a:pt x="6350" y="0"/>
                </a:cubicBezTo>
                <a:lnTo>
                  <a:pt x="1270" y="0"/>
                </a:lnTo>
              </a:path>
            </a:pathLst>
          </a:custGeom>
          <a:solidFill>
            <a:srgbClr val="66C2A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TextShape 3"/>
          <p:cNvSpPr txBox="1"/>
          <p:nvPr/>
        </p:nvSpPr>
        <p:spPr>
          <a:xfrm>
            <a:off x="656695" y="1287952"/>
            <a:ext cx="2405376" cy="464715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/>
          <a:lstStyle/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10k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5k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abseil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abseiled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abseiling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abseils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aerobic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aerobics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aikido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airsoft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archer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…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</a:t>
            </a:r>
            <a:r>
              <a:rPr lang="en-US" sz="163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épée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42" name="TextShape 4"/>
          <p:cNvSpPr txBox="1"/>
          <p:nvPr/>
        </p:nvSpPr>
        <p:spPr>
          <a:xfrm>
            <a:off x="600202" y="1127288"/>
            <a:ext cx="2488320" cy="45945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/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Activity words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  <p:sp>
        <p:nvSpPr>
          <p:cNvPr id="243" name="CustomShape 5"/>
          <p:cNvSpPr/>
          <p:nvPr/>
        </p:nvSpPr>
        <p:spPr>
          <a:xfrm>
            <a:off x="3327557" y="923521"/>
            <a:ext cx="2488320" cy="4976640"/>
          </a:xfrm>
          <a:custGeom>
            <a:avLst/>
            <a:gdLst/>
            <a:ahLst/>
            <a:cxnLst/>
            <a:rect l="0" t="0" r="r" b="b"/>
            <a:pathLst>
              <a:path w="7622" h="15242">
                <a:moveTo>
                  <a:pt x="1270" y="0"/>
                </a:moveTo>
                <a:cubicBezTo>
                  <a:pt x="635" y="0"/>
                  <a:pt x="0" y="635"/>
                  <a:pt x="0" y="1270"/>
                </a:cubicBezTo>
                <a:lnTo>
                  <a:pt x="0" y="13970"/>
                </a:lnTo>
                <a:cubicBezTo>
                  <a:pt x="0" y="14605"/>
                  <a:pt x="635" y="15241"/>
                  <a:pt x="1270" y="15241"/>
                </a:cubicBezTo>
                <a:lnTo>
                  <a:pt x="6350" y="15241"/>
                </a:lnTo>
                <a:cubicBezTo>
                  <a:pt x="6985" y="15241"/>
                  <a:pt x="7621" y="14605"/>
                  <a:pt x="7621" y="13970"/>
                </a:cubicBezTo>
                <a:lnTo>
                  <a:pt x="7621" y="1270"/>
                </a:lnTo>
                <a:cubicBezTo>
                  <a:pt x="7621" y="635"/>
                  <a:pt x="6985" y="0"/>
                  <a:pt x="6350" y="0"/>
                </a:cubicBezTo>
                <a:lnTo>
                  <a:pt x="1270" y="0"/>
                </a:lnTo>
              </a:path>
            </a:pathLst>
          </a:custGeom>
          <a:solidFill>
            <a:srgbClr val="FC8D62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TextShape 6"/>
          <p:cNvSpPr txBox="1"/>
          <p:nvPr/>
        </p:nvSpPr>
        <p:spPr>
          <a:xfrm>
            <a:off x="3383071" y="1285339"/>
            <a:ext cx="2405376" cy="464715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/>
          <a:lstStyle/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#7eleven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#applebees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#arbys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#bajafresh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#baskinrobbins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#bigboy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#bobevans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#bojangles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#bonefishgrill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#bostonmarket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#buffalowildwings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…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zaxbys</a:t>
            </a:r>
          </a:p>
        </p:txBody>
      </p:sp>
      <p:sp>
        <p:nvSpPr>
          <p:cNvPr id="245" name="TextShape 7"/>
          <p:cNvSpPr txBox="1"/>
          <p:nvPr/>
        </p:nvSpPr>
        <p:spPr>
          <a:xfrm>
            <a:off x="3325599" y="1116839"/>
            <a:ext cx="2490279" cy="45945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/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Chains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  <p:sp>
        <p:nvSpPr>
          <p:cNvPr id="246" name="CustomShape 8"/>
          <p:cNvSpPr/>
          <p:nvPr/>
        </p:nvSpPr>
        <p:spPr>
          <a:xfrm>
            <a:off x="6054912" y="912744"/>
            <a:ext cx="2488320" cy="4976640"/>
          </a:xfrm>
          <a:custGeom>
            <a:avLst/>
            <a:gdLst/>
            <a:ahLst/>
            <a:cxnLst/>
            <a:rect l="0" t="0" r="r" b="b"/>
            <a:pathLst>
              <a:path w="7622" h="15242">
                <a:moveTo>
                  <a:pt x="1270" y="0"/>
                </a:moveTo>
                <a:cubicBezTo>
                  <a:pt x="635" y="0"/>
                  <a:pt x="0" y="635"/>
                  <a:pt x="0" y="1270"/>
                </a:cubicBezTo>
                <a:lnTo>
                  <a:pt x="0" y="13970"/>
                </a:lnTo>
                <a:cubicBezTo>
                  <a:pt x="0" y="14605"/>
                  <a:pt x="635" y="15241"/>
                  <a:pt x="1270" y="15241"/>
                </a:cubicBezTo>
                <a:lnTo>
                  <a:pt x="6350" y="15241"/>
                </a:lnTo>
                <a:cubicBezTo>
                  <a:pt x="6985" y="15241"/>
                  <a:pt x="7621" y="14605"/>
                  <a:pt x="7621" y="13970"/>
                </a:cubicBezTo>
                <a:lnTo>
                  <a:pt x="7621" y="1270"/>
                </a:lnTo>
                <a:cubicBezTo>
                  <a:pt x="7621" y="635"/>
                  <a:pt x="6985" y="0"/>
                  <a:pt x="6350" y="0"/>
                </a:cubicBezTo>
                <a:lnTo>
                  <a:pt x="1270" y="0"/>
                </a:lnTo>
              </a:path>
            </a:pathLst>
          </a:custGeom>
          <a:solidFill>
            <a:srgbClr val="8DA0CB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TextShape 9"/>
          <p:cNvSpPr txBox="1"/>
          <p:nvPr/>
        </p:nvSpPr>
        <p:spPr>
          <a:xfrm>
            <a:off x="6110426" y="1274563"/>
            <a:ext cx="2405376" cy="464715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/>
          <a:lstStyle/>
          <a:p>
            <a:pPr algn="ctr">
              <a:lnSpc>
                <a:spcPct val="115000"/>
              </a:lnSpc>
            </a:pP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</a:t>
            </a:r>
            <a:r>
              <a:rPr lang="en-US" sz="163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weightgain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</a:t>
            </a:r>
            <a:r>
              <a:rPr lang="en-US" sz="163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caloriecount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#overweight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#thick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</a:t>
            </a:r>
            <a:r>
              <a:rPr lang="en-US" sz="163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bellyfat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#curvy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#obese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</a:t>
            </a:r>
            <a:r>
              <a:rPr lang="en-US" sz="163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plussize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</a:t>
            </a:r>
            <a:r>
              <a:rPr lang="en-US" sz="163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fatguyproblems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</a:t>
            </a:r>
            <a:r>
              <a:rPr lang="en-US" sz="163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fatgirlproblems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...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</a:t>
            </a:r>
            <a:r>
              <a:rPr lang="en-US" sz="163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effyourbodystandards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ctr">
              <a:lnSpc>
                <a:spcPct val="115000"/>
              </a:lnSpc>
            </a:pP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48" name="TextShape 10"/>
          <p:cNvSpPr txBox="1"/>
          <p:nvPr/>
        </p:nvSpPr>
        <p:spPr>
          <a:xfrm>
            <a:off x="6052953" y="1116839"/>
            <a:ext cx="2488320" cy="45945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/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BMI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  <p:sp>
        <p:nvSpPr>
          <p:cNvPr id="249" name="TextShape 11"/>
          <p:cNvSpPr txBox="1"/>
          <p:nvPr/>
        </p:nvSpPr>
        <p:spPr>
          <a:xfrm>
            <a:off x="9108492" y="4728169"/>
            <a:ext cx="163929" cy="314142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26426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7979279" y="6330882"/>
            <a:ext cx="1081864" cy="3869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r"/>
            <a:fld id="{9B1664F4-7131-4197-843D-ACC737D7FA7E}" type="slidenum">
              <a:rPr lang="en-US" sz="1633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17</a:t>
            </a:fld>
            <a:endParaRPr lang="en-US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5241366" y="1048650"/>
            <a:ext cx="3151872" cy="4976640"/>
          </a:xfrm>
          <a:custGeom>
            <a:avLst/>
            <a:gdLst/>
            <a:ahLst/>
            <a:cxnLst/>
            <a:rect l="0" t="0" r="r" b="b"/>
            <a:pathLst>
              <a:path w="9654" h="15242">
                <a:moveTo>
                  <a:pt x="1608" y="0"/>
                </a:moveTo>
                <a:cubicBezTo>
                  <a:pt x="804" y="0"/>
                  <a:pt x="0" y="804"/>
                  <a:pt x="0" y="1608"/>
                </a:cubicBezTo>
                <a:lnTo>
                  <a:pt x="0" y="13632"/>
                </a:lnTo>
                <a:cubicBezTo>
                  <a:pt x="0" y="14436"/>
                  <a:pt x="804" y="15241"/>
                  <a:pt x="1608" y="15241"/>
                </a:cubicBezTo>
                <a:lnTo>
                  <a:pt x="8044" y="15241"/>
                </a:lnTo>
                <a:cubicBezTo>
                  <a:pt x="8848" y="15241"/>
                  <a:pt x="9653" y="14436"/>
                  <a:pt x="9653" y="13632"/>
                </a:cubicBezTo>
                <a:lnTo>
                  <a:pt x="9653" y="1608"/>
                </a:lnTo>
                <a:cubicBezTo>
                  <a:pt x="9653" y="804"/>
                  <a:pt x="8848" y="0"/>
                  <a:pt x="8044" y="0"/>
                </a:cubicBezTo>
                <a:lnTo>
                  <a:pt x="1608" y="0"/>
                </a:lnTo>
              </a:path>
            </a:pathLst>
          </a:custGeom>
          <a:solidFill>
            <a:srgbClr val="FC8D62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3"/>
          <p:cNvSpPr/>
          <p:nvPr/>
        </p:nvSpPr>
        <p:spPr>
          <a:xfrm>
            <a:off x="796025" y="1056813"/>
            <a:ext cx="3151872" cy="4976640"/>
          </a:xfrm>
          <a:custGeom>
            <a:avLst/>
            <a:gdLst/>
            <a:ahLst/>
            <a:cxnLst/>
            <a:rect l="0" t="0" r="r" b="b"/>
            <a:pathLst>
              <a:path w="9654" h="15242">
                <a:moveTo>
                  <a:pt x="1608" y="0"/>
                </a:moveTo>
                <a:cubicBezTo>
                  <a:pt x="804" y="0"/>
                  <a:pt x="0" y="804"/>
                  <a:pt x="0" y="1608"/>
                </a:cubicBezTo>
                <a:lnTo>
                  <a:pt x="0" y="13632"/>
                </a:lnTo>
                <a:cubicBezTo>
                  <a:pt x="0" y="14436"/>
                  <a:pt x="804" y="15241"/>
                  <a:pt x="1608" y="15241"/>
                </a:cubicBezTo>
                <a:lnTo>
                  <a:pt x="8044" y="15241"/>
                </a:lnTo>
                <a:cubicBezTo>
                  <a:pt x="8848" y="15241"/>
                  <a:pt x="9653" y="14436"/>
                  <a:pt x="9653" y="13632"/>
                </a:cubicBezTo>
                <a:lnTo>
                  <a:pt x="9653" y="1608"/>
                </a:lnTo>
                <a:cubicBezTo>
                  <a:pt x="9653" y="804"/>
                  <a:pt x="8848" y="0"/>
                  <a:pt x="8044" y="0"/>
                </a:cubicBezTo>
                <a:lnTo>
                  <a:pt x="1608" y="0"/>
                </a:lnTo>
              </a:path>
            </a:pathLst>
          </a:custGeom>
          <a:solidFill>
            <a:srgbClr val="66C2A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TextShape 4"/>
          <p:cNvSpPr txBox="1"/>
          <p:nvPr/>
        </p:nvSpPr>
        <p:spPr>
          <a:xfrm>
            <a:off x="1177110" y="1413081"/>
            <a:ext cx="2405376" cy="464715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/>
          <a:lstStyle/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acorn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alfalfa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almond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almonds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anchovy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anise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appetite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appetizer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apple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apricot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artichoke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…</a:t>
            </a:r>
          </a:p>
          <a:p>
            <a:pPr algn="ctr">
              <a:lnSpc>
                <a:spcPct val="115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zucchini</a:t>
            </a:r>
          </a:p>
        </p:txBody>
      </p:sp>
      <p:sp>
        <p:nvSpPr>
          <p:cNvPr id="236" name="TextShape 5"/>
          <p:cNvSpPr txBox="1"/>
          <p:nvPr/>
        </p:nvSpPr>
        <p:spPr>
          <a:xfrm>
            <a:off x="5656086" y="1410468"/>
            <a:ext cx="2405376" cy="464715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/>
          <a:lstStyle/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#breakfastburrito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#brunching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#chinesefood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#chirashi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#clamchowder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#coffeecake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#crockpot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#eatmorefish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#eggporn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#fishfriday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#kitchenista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…</a:t>
            </a:r>
          </a:p>
          <a:p>
            <a:pPr algn="ctr">
              <a:lnSpc>
                <a:spcPct val="115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wonton</a:t>
            </a:r>
          </a:p>
        </p:txBody>
      </p:sp>
      <p:sp>
        <p:nvSpPr>
          <p:cNvPr id="237" name="TextShape 6"/>
          <p:cNvSpPr txBox="1"/>
          <p:nvPr/>
        </p:nvSpPr>
        <p:spPr>
          <a:xfrm>
            <a:off x="796025" y="1252417"/>
            <a:ext cx="3151872" cy="45945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/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Food words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  <p:sp>
        <p:nvSpPr>
          <p:cNvPr id="238" name="TextShape 7"/>
          <p:cNvSpPr txBox="1"/>
          <p:nvPr/>
        </p:nvSpPr>
        <p:spPr>
          <a:xfrm>
            <a:off x="5241366" y="1252417"/>
            <a:ext cx="3151872" cy="45945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/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New words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09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7979279" y="6330882"/>
            <a:ext cx="1081864" cy="3869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r"/>
            <a:fld id="{BCB0F1EC-5F35-421F-AADB-DA1978C252FE}" type="slidenum">
              <a:rPr lang="en-US" sz="1633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18</a:t>
            </a:fld>
            <a:endParaRPr lang="en-US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  <p:pic>
        <p:nvPicPr>
          <p:cNvPr id="231" name="Picture 230"/>
          <p:cNvPicPr/>
          <p:nvPr/>
        </p:nvPicPr>
        <p:blipFill>
          <a:blip r:embed="rId3"/>
          <a:stretch/>
        </p:blipFill>
        <p:spPr>
          <a:xfrm>
            <a:off x="1253957" y="1106716"/>
            <a:ext cx="6635520" cy="46448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637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F79087-F24A-E64C-A960-6C056593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dictionaries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F2EEC-A9C3-F04F-89A6-F513BBC3D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2.8K words and hashtags</a:t>
            </a:r>
          </a:p>
          <a:p>
            <a:r>
              <a:rPr lang="en-US" b="1" dirty="0"/>
              <a:t>These dictionaries were used to filter the words in the tweets!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9F2930-7B73-2148-A168-CB1898D4E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4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994E-00A8-5B4D-BFED-EF43B976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ADDA-33FC-D04E-9A54-FADE5BD8F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30.3M</a:t>
            </a:r>
            <a:r>
              <a:rPr lang="en-US" dirty="0"/>
              <a:t> diabetes cases in the US in 2015, of whom </a:t>
            </a:r>
            <a:r>
              <a:rPr lang="en-US" b="1" dirty="0">
                <a:solidFill>
                  <a:srgbClr val="FF0000"/>
                </a:solidFill>
              </a:rPr>
              <a:t>7.2M</a:t>
            </a:r>
            <a:r>
              <a:rPr lang="en-US" dirty="0"/>
              <a:t> were undiagnosed</a:t>
            </a:r>
          </a:p>
          <a:p>
            <a:r>
              <a:rPr lang="en-US" dirty="0"/>
              <a:t>Diabetes caused over </a:t>
            </a:r>
            <a:r>
              <a:rPr lang="en-US" b="1" dirty="0">
                <a:solidFill>
                  <a:srgbClr val="FF0000"/>
                </a:solidFill>
              </a:rPr>
              <a:t>79K</a:t>
            </a:r>
            <a:r>
              <a:rPr lang="en-US" dirty="0"/>
              <a:t> US deaths in 2015</a:t>
            </a:r>
          </a:p>
          <a:p>
            <a:r>
              <a:rPr lang="en-US" dirty="0"/>
              <a:t>Diabetes caused </a:t>
            </a:r>
            <a:r>
              <a:rPr lang="en-US" b="1" dirty="0">
                <a:solidFill>
                  <a:srgbClr val="FF0000"/>
                </a:solidFill>
              </a:rPr>
              <a:t>$245B </a:t>
            </a:r>
            <a:r>
              <a:rPr lang="en-US" dirty="0"/>
              <a:t>in economic costs in 2012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5A117-9994-854F-852D-37B87D2A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12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CBAD-E498-8F42-ABEC-D604AACD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Resources: gender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0A459-2381-844C-9B39-EA0C71017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Gender classifier</a:t>
            </a:r>
          </a:p>
          <a:p>
            <a:pPr lvl="1"/>
            <a:r>
              <a:rPr lang="en-US" dirty="0"/>
              <a:t>SVM classifier trained on 1,000 Twitter accounts hand-annotated with gender information (man or woman only)</a:t>
            </a:r>
          </a:p>
          <a:p>
            <a:pPr lvl="1"/>
            <a:r>
              <a:rPr lang="en-US" dirty="0"/>
              <a:t>75.79 F1 score on the T2DM dataset</a:t>
            </a:r>
          </a:p>
          <a:p>
            <a:pPr lvl="2"/>
            <a:r>
              <a:rPr lang="en-US" dirty="0"/>
              <a:t>Human annotators averaged 71% accuracy on an equivalent task (Nguyen et al., 2014)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4763C-80FD-6340-BAAB-892442B8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84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7978952" y="6330555"/>
            <a:ext cx="1081864" cy="3869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r"/>
            <a:fld id="{40581B96-E90A-4AC2-8CCB-27D7DA8B4A94}" type="slidenum">
              <a:rPr lang="en-US" sz="1633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21</a:t>
            </a:fld>
            <a:endParaRPr lang="en-US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714821" y="664239"/>
            <a:ext cx="7547904" cy="2488320"/>
          </a:xfrm>
          <a:custGeom>
            <a:avLst/>
            <a:gdLst/>
            <a:ahLst/>
            <a:cxnLst/>
            <a:rect l="0" t="0" r="r" b="b"/>
            <a:pathLst>
              <a:path w="23116" h="7622">
                <a:moveTo>
                  <a:pt x="1270" y="0"/>
                </a:moveTo>
                <a:cubicBezTo>
                  <a:pt x="635" y="0"/>
                  <a:pt x="0" y="635"/>
                  <a:pt x="0" y="1270"/>
                </a:cubicBezTo>
                <a:lnTo>
                  <a:pt x="0" y="6350"/>
                </a:lnTo>
                <a:cubicBezTo>
                  <a:pt x="0" y="6985"/>
                  <a:pt x="635" y="7621"/>
                  <a:pt x="1270" y="7621"/>
                </a:cubicBezTo>
                <a:lnTo>
                  <a:pt x="21844" y="7621"/>
                </a:lnTo>
                <a:cubicBezTo>
                  <a:pt x="22479" y="7621"/>
                  <a:pt x="23115" y="6985"/>
                  <a:pt x="23115" y="6350"/>
                </a:cubicBezTo>
                <a:lnTo>
                  <a:pt x="23115" y="1270"/>
                </a:lnTo>
                <a:cubicBezTo>
                  <a:pt x="23115" y="635"/>
                  <a:pt x="22479" y="0"/>
                  <a:pt x="21844" y="0"/>
                </a:cubicBezTo>
                <a:lnTo>
                  <a:pt x="1270" y="0"/>
                </a:lnTo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3"/>
          <p:cNvSpPr/>
          <p:nvPr/>
        </p:nvSpPr>
        <p:spPr>
          <a:xfrm>
            <a:off x="714821" y="3484335"/>
            <a:ext cx="7539740" cy="2488320"/>
          </a:xfrm>
          <a:custGeom>
            <a:avLst/>
            <a:gdLst/>
            <a:ahLst/>
            <a:cxnLst/>
            <a:rect l="0" t="0" r="r" b="b"/>
            <a:pathLst>
              <a:path w="23091" h="7622">
                <a:moveTo>
                  <a:pt x="1270" y="0"/>
                </a:moveTo>
                <a:cubicBezTo>
                  <a:pt x="635" y="0"/>
                  <a:pt x="0" y="635"/>
                  <a:pt x="0" y="1270"/>
                </a:cubicBezTo>
                <a:lnTo>
                  <a:pt x="0" y="6350"/>
                </a:lnTo>
                <a:cubicBezTo>
                  <a:pt x="0" y="6985"/>
                  <a:pt x="635" y="7621"/>
                  <a:pt x="1270" y="7621"/>
                </a:cubicBezTo>
                <a:lnTo>
                  <a:pt x="21819" y="7621"/>
                </a:lnTo>
                <a:cubicBezTo>
                  <a:pt x="22454" y="7621"/>
                  <a:pt x="23090" y="6985"/>
                  <a:pt x="23090" y="6350"/>
                </a:cubicBezTo>
                <a:lnTo>
                  <a:pt x="23090" y="1270"/>
                </a:lnTo>
                <a:cubicBezTo>
                  <a:pt x="23090" y="635"/>
                  <a:pt x="22454" y="0"/>
                  <a:pt x="21819" y="0"/>
                </a:cubicBezTo>
                <a:lnTo>
                  <a:pt x="1270" y="0"/>
                </a:lnTo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61" name="Table 4"/>
          <p:cNvGraphicFramePr/>
          <p:nvPr>
            <p:extLst/>
          </p:nvPr>
        </p:nvGraphicFramePr>
        <p:xfrm>
          <a:off x="885607" y="1026058"/>
          <a:ext cx="6374606" cy="1837503"/>
        </p:xfrm>
        <a:graphic>
          <a:graphicData uri="http://schemas.openxmlformats.org/drawingml/2006/table">
            <a:tbl>
              <a:tblPr/>
              <a:tblGrid>
                <a:gridCol w="6374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348">
                <a:tc>
                  <a:txBody>
                    <a:bodyPr/>
                    <a:lstStyle/>
                    <a:p>
                      <a:r>
                        <a:rPr lang="en-US" sz="15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i</a:t>
                      </a:r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 got mashed potatoes in my bag (gag)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81638" marR="81638" marT="41472" marB="4147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83">
                <a:tc>
                  <a:txBody>
                    <a:bodyPr/>
                    <a:lstStyle/>
                    <a:p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the better question is when am </a:t>
                      </a:r>
                      <a:r>
                        <a:rPr lang="en-US" sz="15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i</a:t>
                      </a:r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 NOT thinking about </a:t>
                      </a:r>
                      <a:r>
                        <a:rPr lang="en-US" sz="15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kanye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81638" marR="81638" marT="41472" marB="4147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902">
                <a:tc>
                  <a:txBody>
                    <a:bodyPr/>
                    <a:lstStyle/>
                    <a:p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&lt;@MENTION&gt; date me , both of u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81638" marR="81638" marT="41472" marB="4147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24">
                <a:tc>
                  <a:txBody>
                    <a:bodyPr/>
                    <a:lstStyle/>
                    <a:p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&lt;NUMBER&gt; person's trash is another person's highly aesthetic trash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81638" marR="81638" marT="41472" marB="4147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146">
                <a:tc>
                  <a:txBody>
                    <a:bodyPr/>
                    <a:lstStyle/>
                    <a:p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MINIONS R ON THE WAY AHHHHHHHHHHHH #Oscars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81638" marR="81638" marT="41472" marB="4147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2" name="Table 5"/>
          <p:cNvGraphicFramePr/>
          <p:nvPr>
            <p:extLst/>
          </p:nvPr>
        </p:nvGraphicFramePr>
        <p:xfrm>
          <a:off x="885607" y="3847134"/>
          <a:ext cx="6374606" cy="1837503"/>
        </p:xfrm>
        <a:graphic>
          <a:graphicData uri="http://schemas.openxmlformats.org/drawingml/2006/table">
            <a:tbl>
              <a:tblPr/>
              <a:tblGrid>
                <a:gridCol w="6374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348">
                <a:tc>
                  <a:txBody>
                    <a:bodyPr/>
                    <a:lstStyle/>
                    <a:p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Toy Story's on .... Hurray !!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81638" marR="81638" marT="41472" marB="4147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83">
                <a:tc>
                  <a:txBody>
                    <a:bodyPr/>
                    <a:lstStyle/>
                    <a:p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Who can tell us what's wrong with this picture ? &lt;URL&gt;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81638" marR="81638" marT="41472" marB="4147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902">
                <a:tc>
                  <a:txBody>
                    <a:bodyPr/>
                    <a:lstStyle/>
                    <a:p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#Anthem over / under is &lt;NUMBER&gt; . </a:t>
                      </a:r>
                      <a:r>
                        <a:rPr lang="en-US" sz="15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Waaaay</a:t>
                      </a:r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 over .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81638" marR="81638" marT="41472" marB="4147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24">
                <a:tc>
                  <a:txBody>
                    <a:bodyPr/>
                    <a:lstStyle/>
                    <a:p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Giants released </a:t>
                      </a:r>
                      <a:r>
                        <a:rPr lang="en-US" sz="15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ahmad</a:t>
                      </a:r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 </a:t>
                      </a:r>
                      <a:r>
                        <a:rPr lang="en-US" sz="15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bradshaw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81638" marR="81638" marT="41472" marB="4147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146">
                <a:tc>
                  <a:txBody>
                    <a:bodyPr/>
                    <a:lstStyle/>
                    <a:p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This is not the movie you're looking for #</a:t>
                      </a:r>
                      <a:r>
                        <a:rPr lang="en-US" sz="15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Hansolo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81638" marR="81638" marT="41472" marB="4147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3" name="TextShape 6"/>
          <p:cNvSpPr txBox="1"/>
          <p:nvPr/>
        </p:nvSpPr>
        <p:spPr>
          <a:xfrm>
            <a:off x="7367322" y="912744"/>
            <a:ext cx="678247" cy="588119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US" sz="362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W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64" name="TextShape 7"/>
          <p:cNvSpPr txBox="1"/>
          <p:nvPr/>
        </p:nvSpPr>
        <p:spPr>
          <a:xfrm>
            <a:off x="7424795" y="3732840"/>
            <a:ext cx="563301" cy="588119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US" sz="362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 Medium" panose="02000000000000000000" pitchFamily="2" charset="0"/>
                <a:ea typeface="Roboto Medium" panose="02000000000000000000" pitchFamily="2" charset="0"/>
              </a:rPr>
              <a:t>M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502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2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B83F-FCF8-6945-8C5D-A3620E20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DFEAB-3249-8A43-A4F8-F98D1902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C4C3D-DE8F-2447-97EE-46B59B05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29" y="1750060"/>
            <a:ext cx="5955242" cy="497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01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B83F-FCF8-6945-8C5D-A3620E20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DFEAB-3249-8A43-A4F8-F98D1902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8619BB-8AF5-EF41-ADB2-B1B99B2A4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29" y="1750060"/>
            <a:ext cx="5955242" cy="4971415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CDDE223B-DDCD-3D4D-8106-5A3C0A4BD728}"/>
              </a:ext>
            </a:extLst>
          </p:cNvPr>
          <p:cNvSpPr/>
          <p:nvPr/>
        </p:nvSpPr>
        <p:spPr>
          <a:xfrm>
            <a:off x="4802957" y="1750060"/>
            <a:ext cx="3963971" cy="1719005"/>
          </a:xfrm>
          <a:prstGeom prst="wedgeRoundRectCallout">
            <a:avLst>
              <a:gd name="adj1" fmla="val -71944"/>
              <a:gd name="adj2" fmla="val 17779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15456C-C5B2-EE4A-A605-419CB64FE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946" y="2756637"/>
            <a:ext cx="3874416" cy="457936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D2D75020-F7F9-B449-973A-03AC31A936E2}"/>
              </a:ext>
            </a:extLst>
          </p:cNvPr>
          <p:cNvSpPr/>
          <p:nvPr/>
        </p:nvSpPr>
        <p:spPr>
          <a:xfrm>
            <a:off x="5806911" y="4394278"/>
            <a:ext cx="1112363" cy="467328"/>
          </a:xfrm>
          <a:prstGeom prst="wedgeRoundRectCallout">
            <a:avLst>
              <a:gd name="adj1" fmla="val -62493"/>
              <a:gd name="adj2" fmla="val 14522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= </a:t>
            </a:r>
            <a:r>
              <a:rPr lang="en-US" i="1" dirty="0" err="1"/>
              <a:t>w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endParaRPr lang="en-US" i="1" baseline="-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867C2-CF7C-8344-8824-665A66A14074}"/>
              </a:ext>
            </a:extLst>
          </p:cNvPr>
          <p:cNvSpPr txBox="1"/>
          <p:nvPr/>
        </p:nvSpPr>
        <p:spPr>
          <a:xfrm>
            <a:off x="4845380" y="1786199"/>
            <a:ext cx="3422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recent words receive a higher weight:</a:t>
            </a:r>
          </a:p>
        </p:txBody>
      </p:sp>
    </p:spTree>
    <p:extLst>
      <p:ext uri="{BB962C8B-B14F-4D97-AF65-F5344CB8AC3E}">
        <p14:creationId xmlns:p14="http://schemas.microsoft.com/office/powerpoint/2010/main" val="1288885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B83F-FCF8-6945-8C5D-A3620E20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DFEAB-3249-8A43-A4F8-F98D1902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8619BB-8AF5-EF41-ADB2-B1B99B2A4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29" y="1750060"/>
            <a:ext cx="5955242" cy="4971415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CDDE223B-DDCD-3D4D-8106-5A3C0A4BD728}"/>
              </a:ext>
            </a:extLst>
          </p:cNvPr>
          <p:cNvSpPr/>
          <p:nvPr/>
        </p:nvSpPr>
        <p:spPr>
          <a:xfrm>
            <a:off x="4802957" y="2079057"/>
            <a:ext cx="3340016" cy="1390008"/>
          </a:xfrm>
          <a:prstGeom prst="wedgeRoundRectCallout">
            <a:avLst>
              <a:gd name="adj1" fmla="val -80916"/>
              <a:gd name="adj2" fmla="val 13258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AF3E89-F9F6-2446-855C-8F24D61CC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624" y="2581906"/>
            <a:ext cx="1913772" cy="7871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FE60E7-208D-784A-81B5-D7BD865DFF01}"/>
              </a:ext>
            </a:extLst>
          </p:cNvPr>
          <p:cNvSpPr txBox="1"/>
          <p:nvPr/>
        </p:nvSpPr>
        <p:spPr>
          <a:xfrm>
            <a:off x="4925110" y="2168783"/>
            <a:ext cx="342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Bag-of-words approach:</a:t>
            </a:r>
          </a:p>
        </p:txBody>
      </p:sp>
    </p:spTree>
    <p:extLst>
      <p:ext uri="{BB962C8B-B14F-4D97-AF65-F5344CB8AC3E}">
        <p14:creationId xmlns:p14="http://schemas.microsoft.com/office/powerpoint/2010/main" val="4149860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B83F-FCF8-6945-8C5D-A3620E20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DFEAB-3249-8A43-A4F8-F98D1902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8619BB-8AF5-EF41-ADB2-B1B99B2A4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29" y="1750060"/>
            <a:ext cx="5955242" cy="4971415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CDDE223B-DDCD-3D4D-8106-5A3C0A4BD728}"/>
              </a:ext>
            </a:extLst>
          </p:cNvPr>
          <p:cNvSpPr/>
          <p:nvPr/>
        </p:nvSpPr>
        <p:spPr>
          <a:xfrm>
            <a:off x="4960881" y="1597919"/>
            <a:ext cx="3615228" cy="1526050"/>
          </a:xfrm>
          <a:prstGeom prst="wedgeRoundRectCallout">
            <a:avLst>
              <a:gd name="adj1" fmla="val -68766"/>
              <a:gd name="adj2" fmla="val 4607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Neural domain adaptation!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domain </a:t>
            </a:r>
            <a:r>
              <a:rPr lang="en-US" sz="2000" i="1" dirty="0"/>
              <a:t>i</a:t>
            </a:r>
            <a:r>
              <a:rPr lang="en-US" sz="2000" dirty="0"/>
              <a:t>, initializes </a:t>
            </a:r>
            <a:r>
              <a:rPr lang="en-US" sz="2000" dirty="0" err="1"/>
              <a:t>t</a:t>
            </a:r>
            <a:r>
              <a:rPr lang="en-US" sz="2000" i="1" baseline="-25000" dirty="0" err="1"/>
              <a:t>g</a:t>
            </a:r>
            <a:r>
              <a:rPr lang="en-US" sz="2000" dirty="0"/>
              <a:t> and </a:t>
            </a:r>
            <a:r>
              <a:rPr lang="en-US" sz="2000" dirty="0" err="1"/>
              <a:t>t</a:t>
            </a:r>
            <a:r>
              <a:rPr lang="en-US" sz="2000" i="1" baseline="-25000" dirty="0" err="1"/>
              <a:t>di</a:t>
            </a:r>
            <a:r>
              <a:rPr lang="en-US" sz="2000" baseline="-25000" dirty="0"/>
              <a:t> </a:t>
            </a:r>
            <a:r>
              <a:rPr lang="en-US" sz="2000" dirty="0"/>
              <a:t>and sets the other domain’s vector to 0</a:t>
            </a:r>
            <a:r>
              <a:rPr lang="en-US" sz="2000" i="1" dirty="0"/>
              <a:t> </a:t>
            </a:r>
            <a:endParaRPr lang="en-US" sz="2000" i="1" baseline="-25000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B89123A-CAE1-D24A-B0A1-3C5AFBA7ACA5}"/>
              </a:ext>
            </a:extLst>
          </p:cNvPr>
          <p:cNvSpPr/>
          <p:nvPr/>
        </p:nvSpPr>
        <p:spPr>
          <a:xfrm>
            <a:off x="4960881" y="3456569"/>
            <a:ext cx="2816332" cy="855727"/>
          </a:xfrm>
          <a:prstGeom prst="wedgeRoundRectCallout">
            <a:avLst>
              <a:gd name="adj1" fmla="val -94195"/>
              <a:gd name="adj2" fmla="val -7527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Domain-specific vectors: </a:t>
            </a:r>
          </a:p>
          <a:p>
            <a:r>
              <a:rPr lang="en-US" sz="2000" dirty="0"/>
              <a:t>d1 = female, d2 = male</a:t>
            </a:r>
            <a:endParaRPr lang="en-US" sz="2000" i="1" baseline="-25000" dirty="0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75CB6D7F-0A57-5D4A-B960-C17AE46898A9}"/>
              </a:ext>
            </a:extLst>
          </p:cNvPr>
          <p:cNvSpPr/>
          <p:nvPr/>
        </p:nvSpPr>
        <p:spPr>
          <a:xfrm>
            <a:off x="681229" y="3456568"/>
            <a:ext cx="1865035" cy="855727"/>
          </a:xfrm>
          <a:prstGeom prst="wedgeRoundRectCallout">
            <a:avLst>
              <a:gd name="adj1" fmla="val 73534"/>
              <a:gd name="adj2" fmla="val -7077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Generic, cross-domain vector</a:t>
            </a:r>
            <a:endParaRPr lang="en-US" sz="2000" i="1" baseline="-25000" dirty="0"/>
          </a:p>
        </p:txBody>
      </p:sp>
    </p:spTree>
    <p:extLst>
      <p:ext uri="{BB962C8B-B14F-4D97-AF65-F5344CB8AC3E}">
        <p14:creationId xmlns:p14="http://schemas.microsoft.com/office/powerpoint/2010/main" val="4180581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CFE93-590C-D34F-B682-C4891585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237E9-E7DC-C24A-B99E-5D0E35080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at risk</a:t>
            </a:r>
          </a:p>
          <a:p>
            <a:r>
              <a:rPr lang="en-US" dirty="0"/>
              <a:t>SVM</a:t>
            </a:r>
          </a:p>
          <a:p>
            <a:pPr lvl="1"/>
            <a:r>
              <a:rPr lang="en-US" dirty="0"/>
              <a:t>Features from the same filtered words provided to the NN</a:t>
            </a:r>
          </a:p>
          <a:p>
            <a:pPr lvl="1"/>
            <a:r>
              <a:rPr lang="en-US" dirty="0"/>
              <a:t>Gender adaptation using the approach of </a:t>
            </a:r>
            <a:r>
              <a:rPr lang="en-US" dirty="0" err="1"/>
              <a:t>Daume</a:t>
            </a:r>
            <a:r>
              <a:rPr lang="en-US" dirty="0"/>
              <a:t> III (2007)</a:t>
            </a:r>
          </a:p>
          <a:p>
            <a:r>
              <a:rPr lang="en-US" dirty="0"/>
              <a:t>Convolutional neural network (CNN)</a:t>
            </a:r>
          </a:p>
          <a:p>
            <a:pPr lvl="1"/>
            <a:r>
              <a:rPr lang="en-US" dirty="0"/>
              <a:t>Use a CNN instead of the BOW average in the proposed approach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D73140-63B2-7C42-A899-FBCC3A71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82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6460E-87B7-5246-AF53-D68959EC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Ceiling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094F4-013D-8A4E-ADA8-84260582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BEB23-8ED9-DC42-B90E-B3FEB1CFB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40" y="2282001"/>
            <a:ext cx="7205919" cy="35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73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7978952" y="6330555"/>
            <a:ext cx="1081864" cy="3869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r"/>
            <a:fld id="{5259AEBF-79B2-40A0-AA5E-E1E0FD585211}" type="slidenum">
              <a:rPr lang="en-US" sz="1633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28</a:t>
            </a:fld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  <p:pic>
        <p:nvPicPr>
          <p:cNvPr id="266" name="Picture 265"/>
          <p:cNvPicPr/>
          <p:nvPr/>
        </p:nvPicPr>
        <p:blipFill>
          <a:blip r:embed="rId3"/>
          <a:stretch/>
        </p:blipFill>
        <p:spPr>
          <a:xfrm>
            <a:off x="928712" y="1704296"/>
            <a:ext cx="7050240" cy="4926494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62880-2743-974E-9CA2-AF9D4AD0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F084CE69-58F1-344F-8D50-EC91D9965AA0}"/>
              </a:ext>
            </a:extLst>
          </p:cNvPr>
          <p:cNvSpPr/>
          <p:nvPr/>
        </p:nvSpPr>
        <p:spPr>
          <a:xfrm>
            <a:off x="904601" y="4976261"/>
            <a:ext cx="7098461" cy="1104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DFA62BF3-D31F-A943-80D0-7C9F0CC624C2}"/>
              </a:ext>
            </a:extLst>
          </p:cNvPr>
          <p:cNvSpPr/>
          <p:nvPr/>
        </p:nvSpPr>
        <p:spPr>
          <a:xfrm>
            <a:off x="904601" y="3728396"/>
            <a:ext cx="7098461" cy="1104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8CB62-A742-C441-AD79-51842F2D0149}"/>
              </a:ext>
            </a:extLst>
          </p:cNvPr>
          <p:cNvSpPr txBox="1"/>
          <p:nvPr/>
        </p:nvSpPr>
        <p:spPr>
          <a:xfrm>
            <a:off x="4091804" y="6289612"/>
            <a:ext cx="11010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F1 score</a:t>
            </a:r>
          </a:p>
        </p:txBody>
      </p:sp>
    </p:spTree>
    <p:extLst>
      <p:ext uri="{BB962C8B-B14F-4D97-AF65-F5344CB8AC3E}">
        <p14:creationId xmlns:p14="http://schemas.microsoft.com/office/powerpoint/2010/main" val="1131646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7978952" y="6330555"/>
            <a:ext cx="1081864" cy="3869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r"/>
            <a:fld id="{5259AEBF-79B2-40A0-AA5E-E1E0FD585211}" type="slidenum">
              <a:rPr lang="en-US" sz="1633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29</a:t>
            </a:fld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  <p:pic>
        <p:nvPicPr>
          <p:cNvPr id="266" name="Picture 265"/>
          <p:cNvPicPr/>
          <p:nvPr/>
        </p:nvPicPr>
        <p:blipFill>
          <a:blip r:embed="rId3"/>
          <a:stretch/>
        </p:blipFill>
        <p:spPr>
          <a:xfrm>
            <a:off x="928712" y="1704296"/>
            <a:ext cx="7050240" cy="4926494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62880-2743-974E-9CA2-AF9D4AD0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F084CE69-58F1-344F-8D50-EC91D9965AA0}"/>
              </a:ext>
            </a:extLst>
          </p:cNvPr>
          <p:cNvSpPr/>
          <p:nvPr/>
        </p:nvSpPr>
        <p:spPr>
          <a:xfrm>
            <a:off x="904601" y="4976261"/>
            <a:ext cx="7098461" cy="1104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1717810-A258-B544-8311-B8CA834DE44F}"/>
              </a:ext>
            </a:extLst>
          </p:cNvPr>
          <p:cNvSpPr/>
          <p:nvPr/>
        </p:nvSpPr>
        <p:spPr>
          <a:xfrm>
            <a:off x="5870468" y="4591252"/>
            <a:ext cx="2816332" cy="1419310"/>
          </a:xfrm>
          <a:prstGeom prst="wedgeRoundRectCallout">
            <a:avLst>
              <a:gd name="adj1" fmla="val -41221"/>
              <a:gd name="adj2" fmla="val -883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 task: only CNN with gold gender  outperforms the all-at-risk baseline!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0E07C-5863-3F49-BBF7-4044DD04DDC5}"/>
              </a:ext>
            </a:extLst>
          </p:cNvPr>
          <p:cNvSpPr txBox="1"/>
          <p:nvPr/>
        </p:nvSpPr>
        <p:spPr>
          <a:xfrm>
            <a:off x="4091804" y="6289612"/>
            <a:ext cx="11010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F1 score</a:t>
            </a:r>
          </a:p>
        </p:txBody>
      </p:sp>
    </p:spTree>
    <p:extLst>
      <p:ext uri="{BB962C8B-B14F-4D97-AF65-F5344CB8AC3E}">
        <p14:creationId xmlns:p14="http://schemas.microsoft.com/office/powerpoint/2010/main" val="11130639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73F9E-B617-B447-9041-FF4655720CF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30982" y="1646001"/>
            <a:ext cx="8229600" cy="4700160"/>
          </a:xfrm>
          <a:prstGeom prst="rect">
            <a:avLst/>
          </a:prstGeom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7BB5319-216E-0D45-92F8-3524D090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US diabetes prevalence</a:t>
            </a:r>
          </a:p>
        </p:txBody>
      </p:sp>
      <p:sp>
        <p:nvSpPr>
          <p:cNvPr id="6" name="TextShape 1">
            <a:extLst>
              <a:ext uri="{FF2B5EF4-FFF2-40B4-BE49-F238E27FC236}">
                <a16:creationId xmlns:a16="http://schemas.microsoft.com/office/drawing/2014/main" id="{0C7BE7DA-4908-8146-8076-C8FBD0A32994}"/>
              </a:ext>
            </a:extLst>
          </p:cNvPr>
          <p:cNvSpPr txBox="1"/>
          <p:nvPr/>
        </p:nvSpPr>
        <p:spPr>
          <a:xfrm>
            <a:off x="630982" y="6392904"/>
            <a:ext cx="3383280" cy="36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Boyle et al. (2010)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F45E8-6F81-884A-AB18-B5596722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77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7978952" y="6330555"/>
            <a:ext cx="1081864" cy="3869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r"/>
            <a:fld id="{5259AEBF-79B2-40A0-AA5E-E1E0FD585211}" type="slidenum">
              <a:rPr lang="en-US" sz="1633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30</a:t>
            </a:fld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  <p:pic>
        <p:nvPicPr>
          <p:cNvPr id="266" name="Picture 265"/>
          <p:cNvPicPr/>
          <p:nvPr/>
        </p:nvPicPr>
        <p:blipFill>
          <a:blip r:embed="rId3"/>
          <a:stretch/>
        </p:blipFill>
        <p:spPr>
          <a:xfrm>
            <a:off x="928712" y="1704296"/>
            <a:ext cx="7050240" cy="4926494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62880-2743-974E-9CA2-AF9D4AD0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E7AE11C-92B0-4741-8BAC-0BCCC9E08F10}"/>
              </a:ext>
            </a:extLst>
          </p:cNvPr>
          <p:cNvSpPr/>
          <p:nvPr/>
        </p:nvSpPr>
        <p:spPr>
          <a:xfrm>
            <a:off x="6149600" y="3657599"/>
            <a:ext cx="2537200" cy="926151"/>
          </a:xfrm>
          <a:prstGeom prst="wedgeRoundRectCallout">
            <a:avLst>
              <a:gd name="adj1" fmla="val -51925"/>
              <a:gd name="adj2" fmla="val 11078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Bag-of-words better than CNN…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44F9F-61FA-9848-B20A-54493C9C8259}"/>
              </a:ext>
            </a:extLst>
          </p:cNvPr>
          <p:cNvSpPr txBox="1"/>
          <p:nvPr/>
        </p:nvSpPr>
        <p:spPr>
          <a:xfrm>
            <a:off x="4091804" y="6289612"/>
            <a:ext cx="11010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F1 score</a:t>
            </a:r>
          </a:p>
        </p:txBody>
      </p:sp>
    </p:spTree>
    <p:extLst>
      <p:ext uri="{BB962C8B-B14F-4D97-AF65-F5344CB8AC3E}">
        <p14:creationId xmlns:p14="http://schemas.microsoft.com/office/powerpoint/2010/main" val="2798535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7978952" y="6330555"/>
            <a:ext cx="1081864" cy="3869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r"/>
            <a:fld id="{5259AEBF-79B2-40A0-AA5E-E1E0FD585211}" type="slidenum">
              <a:rPr lang="en-US" sz="1633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31</a:t>
            </a:fld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  <p:pic>
        <p:nvPicPr>
          <p:cNvPr id="266" name="Picture 265"/>
          <p:cNvPicPr/>
          <p:nvPr/>
        </p:nvPicPr>
        <p:blipFill>
          <a:blip r:embed="rId3"/>
          <a:stretch/>
        </p:blipFill>
        <p:spPr>
          <a:xfrm>
            <a:off x="928712" y="1704296"/>
            <a:ext cx="7050240" cy="4926494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62880-2743-974E-9CA2-AF9D4AD0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E7AE11C-92B0-4741-8BAC-0BCCC9E08F10}"/>
              </a:ext>
            </a:extLst>
          </p:cNvPr>
          <p:cNvSpPr/>
          <p:nvPr/>
        </p:nvSpPr>
        <p:spPr>
          <a:xfrm>
            <a:off x="6244484" y="4167543"/>
            <a:ext cx="2225748" cy="647017"/>
          </a:xfrm>
          <a:prstGeom prst="wedgeRoundRectCallout">
            <a:avLst>
              <a:gd name="adj1" fmla="val -48803"/>
              <a:gd name="adj2" fmla="val 1398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Recency matters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F72CE-E5C6-604C-96A6-50F319A39541}"/>
              </a:ext>
            </a:extLst>
          </p:cNvPr>
          <p:cNvSpPr txBox="1"/>
          <p:nvPr/>
        </p:nvSpPr>
        <p:spPr>
          <a:xfrm>
            <a:off x="4091804" y="6289612"/>
            <a:ext cx="11010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F1 score</a:t>
            </a:r>
          </a:p>
        </p:txBody>
      </p:sp>
    </p:spTree>
    <p:extLst>
      <p:ext uri="{BB962C8B-B14F-4D97-AF65-F5344CB8AC3E}">
        <p14:creationId xmlns:p14="http://schemas.microsoft.com/office/powerpoint/2010/main" val="120614431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7978952" y="6330555"/>
            <a:ext cx="1081864" cy="3869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r"/>
            <a:fld id="{5259AEBF-79B2-40A0-AA5E-E1E0FD585211}" type="slidenum">
              <a:rPr lang="en-US" sz="1633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32</a:t>
            </a:fld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  <p:pic>
        <p:nvPicPr>
          <p:cNvPr id="266" name="Picture 265"/>
          <p:cNvPicPr/>
          <p:nvPr/>
        </p:nvPicPr>
        <p:blipFill>
          <a:blip r:embed="rId3"/>
          <a:stretch/>
        </p:blipFill>
        <p:spPr>
          <a:xfrm>
            <a:off x="928712" y="1704296"/>
            <a:ext cx="7050240" cy="4926494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62880-2743-974E-9CA2-AF9D4AD0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E7AE11C-92B0-4741-8BAC-0BCCC9E08F10}"/>
              </a:ext>
            </a:extLst>
          </p:cNvPr>
          <p:cNvSpPr/>
          <p:nvPr/>
        </p:nvSpPr>
        <p:spPr>
          <a:xfrm>
            <a:off x="6640098" y="4754684"/>
            <a:ext cx="2075187" cy="647017"/>
          </a:xfrm>
          <a:prstGeom prst="wedgeRoundRectCallout">
            <a:avLst>
              <a:gd name="adj1" fmla="val -62631"/>
              <a:gd name="adj2" fmla="val 1323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Gender matters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D88170-8453-724F-9E5A-E9C3F48C1D7C}"/>
              </a:ext>
            </a:extLst>
          </p:cNvPr>
          <p:cNvSpPr txBox="1"/>
          <p:nvPr/>
        </p:nvSpPr>
        <p:spPr>
          <a:xfrm>
            <a:off x="4091804" y="6289612"/>
            <a:ext cx="11010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F1 score</a:t>
            </a:r>
          </a:p>
        </p:txBody>
      </p:sp>
    </p:spTree>
    <p:extLst>
      <p:ext uri="{BB962C8B-B14F-4D97-AF65-F5344CB8AC3E}">
        <p14:creationId xmlns:p14="http://schemas.microsoft.com/office/powerpoint/2010/main" val="23224688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7978952" y="6330555"/>
            <a:ext cx="1081864" cy="3869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r"/>
            <a:fld id="{5259AEBF-79B2-40A0-AA5E-E1E0FD585211}" type="slidenum">
              <a:rPr lang="en-US" sz="1633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33</a:t>
            </a:fld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  <p:pic>
        <p:nvPicPr>
          <p:cNvPr id="266" name="Picture 265"/>
          <p:cNvPicPr/>
          <p:nvPr/>
        </p:nvPicPr>
        <p:blipFill>
          <a:blip r:embed="rId3"/>
          <a:stretch/>
        </p:blipFill>
        <p:spPr>
          <a:xfrm>
            <a:off x="928712" y="1704296"/>
            <a:ext cx="7050240" cy="4926494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62880-2743-974E-9CA2-AF9D4AD0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7E996FB-8447-4F41-A552-3262A11B26BE}"/>
              </a:ext>
            </a:extLst>
          </p:cNvPr>
          <p:cNvSpPr/>
          <p:nvPr/>
        </p:nvSpPr>
        <p:spPr>
          <a:xfrm>
            <a:off x="3408870" y="3378395"/>
            <a:ext cx="3407343" cy="9914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 task!</a:t>
            </a:r>
          </a:p>
          <a:p>
            <a:pPr algn="ctr"/>
            <a:r>
              <a:rPr lang="en-US" sz="2400" dirty="0"/>
              <a:t>Realistic ceiling: 62.7 F1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C7CB7-1931-DB4D-82CC-35E0490B1FCE}"/>
              </a:ext>
            </a:extLst>
          </p:cNvPr>
          <p:cNvSpPr txBox="1"/>
          <p:nvPr/>
        </p:nvSpPr>
        <p:spPr>
          <a:xfrm>
            <a:off x="4091804" y="6289612"/>
            <a:ext cx="11010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F1 score</a:t>
            </a:r>
          </a:p>
        </p:txBody>
      </p:sp>
    </p:spTree>
    <p:extLst>
      <p:ext uri="{BB962C8B-B14F-4D97-AF65-F5344CB8AC3E}">
        <p14:creationId xmlns:p14="http://schemas.microsoft.com/office/powerpoint/2010/main" val="337098699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BEFF-FF0E-7F48-BFDC-BAD77021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introspection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547BB-8EDA-544D-A496-ACF4D642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0D1CCA-2ECD-064A-87A3-6D5315028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39068"/>
            <a:ext cx="8003357" cy="2541477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6BDBED4B-17A3-2644-AC51-01191BFED3B3}"/>
              </a:ext>
            </a:extLst>
          </p:cNvPr>
          <p:cNvSpPr/>
          <p:nvPr/>
        </p:nvSpPr>
        <p:spPr>
          <a:xfrm>
            <a:off x="2093536" y="5728596"/>
            <a:ext cx="4730684" cy="546757"/>
          </a:xfrm>
          <a:prstGeom prst="wedgeRoundRectCallout">
            <a:avLst>
              <a:gd name="adj1" fmla="val -18433"/>
              <a:gd name="adj2" fmla="val -9337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Word weights computed using </a:t>
            </a:r>
          </a:p>
          <a:p>
            <a:pPr algn="ctr"/>
            <a:r>
              <a:rPr lang="en-US" dirty="0" err="1"/>
              <a:t>Layerwise</a:t>
            </a:r>
            <a:r>
              <a:rPr lang="en-US" dirty="0"/>
              <a:t> Relevance Propagation </a:t>
            </a:r>
          </a:p>
        </p:txBody>
      </p:sp>
    </p:spTree>
    <p:extLst>
      <p:ext uri="{BB962C8B-B14F-4D97-AF65-F5344CB8AC3E}">
        <p14:creationId xmlns:p14="http://schemas.microsoft.com/office/powerpoint/2010/main" val="1285850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68043B-BD16-8843-96F5-38A508FC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88" y="1779204"/>
            <a:ext cx="6824312" cy="4942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F4D4A4-6126-B84F-8BCC-9DFA0C3EE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Real-world deployment using a high-precision model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FF01A-30A6-194B-B39E-E76AE568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35</a:t>
            </a:fld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A04954F-A742-6240-8F9F-384544555BA6}"/>
              </a:ext>
            </a:extLst>
          </p:cNvPr>
          <p:cNvSpPr/>
          <p:nvPr/>
        </p:nvSpPr>
        <p:spPr>
          <a:xfrm>
            <a:off x="6655167" y="2533881"/>
            <a:ext cx="2214513" cy="902075"/>
          </a:xfrm>
          <a:prstGeom prst="wedgeRoundRectCallout">
            <a:avLst>
              <a:gd name="adj1" fmla="val -134354"/>
              <a:gd name="adj2" fmla="val -10487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Precision = 100%</a:t>
            </a:r>
          </a:p>
          <a:p>
            <a:pPr algn="ctr"/>
            <a:r>
              <a:rPr lang="en-US" dirty="0"/>
              <a:t>Recall = 1.47%</a:t>
            </a:r>
          </a:p>
        </p:txBody>
      </p:sp>
    </p:spTree>
    <p:extLst>
      <p:ext uri="{BB962C8B-B14F-4D97-AF65-F5344CB8AC3E}">
        <p14:creationId xmlns:p14="http://schemas.microsoft.com/office/powerpoint/2010/main" val="3940564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037B1-3418-6441-B56C-743CC6E8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Real-world deployment using a high-precision model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E2E5A-AA33-FC44-A0E1-98F73271C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62M undiagnosed prediabetic individuals in the US</a:t>
            </a:r>
          </a:p>
          <a:p>
            <a:r>
              <a:rPr lang="en-US" dirty="0"/>
              <a:t>Let’s assume 15% Twitter adoption rate</a:t>
            </a:r>
          </a:p>
          <a:p>
            <a:pPr lvl="1"/>
            <a:r>
              <a:rPr lang="en-US" dirty="0"/>
              <a:t>Lower than the average 25%</a:t>
            </a:r>
          </a:p>
          <a:p>
            <a:r>
              <a:rPr lang="en-US" dirty="0"/>
              <a:t>Thus, there are 9.2M undiagnosed prediabetics who use Twitter</a:t>
            </a:r>
          </a:p>
          <a:p>
            <a:r>
              <a:rPr lang="en-US" dirty="0"/>
              <a:t>The 1.47% recall indicates that our approach would find ~140,000 of these prediabetics!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0911A2-011D-CB41-BE31-40B5CCF4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29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CD00-8FE4-0A4B-BAD0-60A2D301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of this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FDEB6-64DE-1A48-BC8E-D944CF407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 dataset: social media (tweets) + T2DM risk value on </a:t>
            </a:r>
            <a:r>
              <a:rPr lang="en-US" i="1" dirty="0"/>
              <a:t>individuals</a:t>
            </a:r>
          </a:p>
          <a:p>
            <a:r>
              <a:rPr lang="en-US" dirty="0"/>
              <a:t>Novel deep learning approach to model risk</a:t>
            </a:r>
          </a:p>
          <a:p>
            <a:pPr lvl="1"/>
            <a:r>
              <a:rPr lang="en-US" dirty="0"/>
              <a:t>Captures recency of posts</a:t>
            </a:r>
          </a:p>
          <a:p>
            <a:pPr lvl="1"/>
            <a:r>
              <a:rPr lang="en-US" dirty="0"/>
              <a:t>Models gender information with domain adaptation</a:t>
            </a:r>
          </a:p>
          <a:p>
            <a:pPr lvl="1"/>
            <a:r>
              <a:rPr lang="en-US" dirty="0"/>
              <a:t>Shows that bag-of-words approaches better than RNNs</a:t>
            </a:r>
          </a:p>
          <a:p>
            <a:r>
              <a:rPr lang="en-US" dirty="0"/>
              <a:t>NLP for good!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4FFAB-A0B1-844A-97A0-BF775D0C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45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831BA3-1C79-C048-BE21-76641D07B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13446"/>
            <a:ext cx="7772400" cy="950545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BB7637-91DB-FD4B-B070-628D29100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4543124"/>
            <a:ext cx="7772400" cy="101065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Mihai: </a:t>
            </a:r>
            <a:r>
              <a:rPr lang="en-US" sz="3200" dirty="0">
                <a:solidFill>
                  <a:schemeClr val="tx1"/>
                </a:solidFill>
                <a:hlinkClick r:id="rId2"/>
              </a:rPr>
              <a:t>msurdeanu@email.arizona.edu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Dane: </a:t>
            </a:r>
            <a:r>
              <a:rPr lang="en-US" sz="3200" dirty="0">
                <a:solidFill>
                  <a:schemeClr val="tx1"/>
                </a:solidFill>
                <a:hlinkClick r:id="rId3"/>
              </a:rPr>
              <a:t>dane.bell@gmail.com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AC486-0759-9947-B69C-792E3411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33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4AD864-C60D-D447-A78D-70A21793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B02FCA-D309-484E-A7CD-0A6512FE7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0A553-7071-AF49-9C04-ED0001D34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3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3DCE-9C92-D14F-8F5F-003FDAE7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2A3F7-186C-E44B-BE47-7FC2D632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4351106" cy="45259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But Type 2 Diabetes Mellitus (T2DM), the most common type of diabetes, is preventable in many cases through life style adjustments</a:t>
            </a:r>
          </a:p>
          <a:p>
            <a:r>
              <a:rPr lang="en-US" sz="2400" dirty="0"/>
              <a:t>Let’s detect it early, using social media activity!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11C10D-036A-274D-B160-9BE77E46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E555C-A8BC-F742-9B23-1934EB2DD2A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808307" y="1813550"/>
            <a:ext cx="3878493" cy="3467367"/>
          </a:xfrm>
          <a:prstGeom prst="rect">
            <a:avLst/>
          </a:prstGeom>
          <a:ln>
            <a:noFill/>
          </a:ln>
        </p:spPr>
      </p:pic>
      <p:sp>
        <p:nvSpPr>
          <p:cNvPr id="6" name="TextShape 1">
            <a:extLst>
              <a:ext uri="{FF2B5EF4-FFF2-40B4-BE49-F238E27FC236}">
                <a16:creationId xmlns:a16="http://schemas.microsoft.com/office/drawing/2014/main" id="{7387BC5A-027F-5847-A41F-6A2FC375C256}"/>
              </a:ext>
            </a:extLst>
          </p:cNvPr>
          <p:cNvSpPr txBox="1"/>
          <p:nvPr/>
        </p:nvSpPr>
        <p:spPr>
          <a:xfrm>
            <a:off x="5177649" y="6358235"/>
            <a:ext cx="3383280" cy="36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Pew Research Center (2018)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F7E27-A5B8-9348-9A2F-D3F161B5500D}"/>
              </a:ext>
            </a:extLst>
          </p:cNvPr>
          <p:cNvSpPr txBox="1"/>
          <p:nvPr/>
        </p:nvSpPr>
        <p:spPr>
          <a:xfrm>
            <a:off x="5332743" y="5334208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 adults using social media</a:t>
            </a:r>
          </a:p>
        </p:txBody>
      </p:sp>
    </p:spTree>
    <p:extLst>
      <p:ext uri="{BB962C8B-B14F-4D97-AF65-F5344CB8AC3E}">
        <p14:creationId xmlns:p14="http://schemas.microsoft.com/office/powerpoint/2010/main" val="3636585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76C81-B452-5C48-9822-FEDCEB8D2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B3A712-EF2F-714C-9B64-C7A7231E8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84E89C-F9E9-FE47-B2FA-079EC3E9E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0582"/>
            <a:ext cx="7899662" cy="449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4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ECC5-B678-4241-AF1B-8DAF518E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1E8E42-C556-DA4C-B58E-97493DAE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C64B8-7E41-3543-972D-48D434D8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30" y="1555423"/>
            <a:ext cx="4536237" cy="53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58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ECC5-B678-4241-AF1B-8DAF518E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1E8E42-C556-DA4C-B58E-97493DAE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C64B8-7E41-3543-972D-48D434D8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30" y="1555423"/>
            <a:ext cx="4536237" cy="5302577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0FD0AFC-D0EC-544A-AEE7-9AE09FD85118}"/>
              </a:ext>
            </a:extLst>
          </p:cNvPr>
          <p:cNvSpPr/>
          <p:nvPr/>
        </p:nvSpPr>
        <p:spPr>
          <a:xfrm>
            <a:off x="5318288" y="2115095"/>
            <a:ext cx="2469823" cy="722374"/>
          </a:xfrm>
          <a:prstGeom prst="wedgeRoundRectCallout">
            <a:avLst>
              <a:gd name="adj1" fmla="val -70814"/>
              <a:gd name="adj2" fmla="val 13248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Baselines do not outperform All at-risk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F4431C-0B48-5A43-9DB4-64B5961AC636}"/>
              </a:ext>
            </a:extLst>
          </p:cNvPr>
          <p:cNvSpPr/>
          <p:nvPr/>
        </p:nvSpPr>
        <p:spPr>
          <a:xfrm>
            <a:off x="848412" y="2626965"/>
            <a:ext cx="3893270" cy="142656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43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ECC5-B678-4241-AF1B-8DAF518E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1E8E42-C556-DA4C-B58E-97493DAE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C64B8-7E41-3543-972D-48D434D8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30" y="1555423"/>
            <a:ext cx="4536237" cy="5302577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0FD0AFC-D0EC-544A-AEE7-9AE09FD85118}"/>
              </a:ext>
            </a:extLst>
          </p:cNvPr>
          <p:cNvSpPr/>
          <p:nvPr/>
        </p:nvSpPr>
        <p:spPr>
          <a:xfrm>
            <a:off x="5318288" y="2639506"/>
            <a:ext cx="2469823" cy="1055803"/>
          </a:xfrm>
          <a:prstGeom prst="wedgeRoundRectCallout">
            <a:avLst>
              <a:gd name="adj1" fmla="val -70814"/>
              <a:gd name="adj2" fmla="val 13248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“The unreasonable effectiveness of bag-of-words approaches”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F4431C-0B48-5A43-9DB4-64B5961AC636}"/>
              </a:ext>
            </a:extLst>
          </p:cNvPr>
          <p:cNvSpPr/>
          <p:nvPr/>
        </p:nvSpPr>
        <p:spPr>
          <a:xfrm>
            <a:off x="772997" y="4072378"/>
            <a:ext cx="3893270" cy="93325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659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ECC5-B678-4241-AF1B-8DAF518E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1E8E42-C556-DA4C-B58E-97493DAE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C64B8-7E41-3543-972D-48D434D8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30" y="1555423"/>
            <a:ext cx="4536237" cy="5302577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0FD0AFC-D0EC-544A-AEE7-9AE09FD85118}"/>
              </a:ext>
            </a:extLst>
          </p:cNvPr>
          <p:cNvSpPr/>
          <p:nvPr/>
        </p:nvSpPr>
        <p:spPr>
          <a:xfrm>
            <a:off x="5318288" y="3176833"/>
            <a:ext cx="2469823" cy="820134"/>
          </a:xfrm>
          <a:prstGeom prst="wedgeRoundRectCallout">
            <a:avLst>
              <a:gd name="adj1" fmla="val -70814"/>
              <a:gd name="adj2" fmla="val 13248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Gender and recency information help!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F4431C-0B48-5A43-9DB4-64B5961AC636}"/>
              </a:ext>
            </a:extLst>
          </p:cNvPr>
          <p:cNvSpPr/>
          <p:nvPr/>
        </p:nvSpPr>
        <p:spPr>
          <a:xfrm>
            <a:off x="772997" y="4317476"/>
            <a:ext cx="3893270" cy="68815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96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ECC5-B678-4241-AF1B-8DAF518E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1E8E42-C556-DA4C-B58E-97493DAE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C64B8-7E41-3543-972D-48D434D8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30" y="1555423"/>
            <a:ext cx="4536237" cy="5302577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0FD0AFC-D0EC-544A-AEE7-9AE09FD85118}"/>
              </a:ext>
            </a:extLst>
          </p:cNvPr>
          <p:cNvSpPr/>
          <p:nvPr/>
        </p:nvSpPr>
        <p:spPr>
          <a:xfrm>
            <a:off x="5619946" y="3066858"/>
            <a:ext cx="1638693" cy="546757"/>
          </a:xfrm>
          <a:prstGeom prst="wedgeRoundRectCallout">
            <a:avLst>
              <a:gd name="adj1" fmla="val -95550"/>
              <a:gd name="adj2" fmla="val -15717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Very hard task!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F4431C-0B48-5A43-9DB4-64B5961AC636}"/>
              </a:ext>
            </a:extLst>
          </p:cNvPr>
          <p:cNvSpPr/>
          <p:nvPr/>
        </p:nvSpPr>
        <p:spPr>
          <a:xfrm>
            <a:off x="857113" y="2158739"/>
            <a:ext cx="3893270" cy="44306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6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D845-7CD6-524F-9776-3DDD90AA1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we started (Fried et al., 2014)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FA868-7D85-3448-96ED-5AA7841A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78F09-6F28-4F4D-8080-60F0417F4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7" y="2054831"/>
            <a:ext cx="7020265" cy="38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2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637DE-D203-7442-8C4A-D1147491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/>
              <a:t>State</a:t>
            </a:r>
            <a:r>
              <a:rPr lang="en-US" sz="3200" dirty="0"/>
              <a:t>-level prediction of risk (Fried et al., 2014)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FECD08-B9EE-2247-B361-D88276C2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3595253-EF2F-6D4A-BB12-6DF110273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780349"/>
              </p:ext>
            </p:extLst>
          </p:nvPr>
        </p:nvGraphicFramePr>
        <p:xfrm>
          <a:off x="2255034" y="1953730"/>
          <a:ext cx="4916327" cy="327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39C8B3D2-EE2D-A944-8A51-654E63FF7740}"/>
              </a:ext>
            </a:extLst>
          </p:cNvPr>
          <p:cNvSpPr/>
          <p:nvPr/>
        </p:nvSpPr>
        <p:spPr>
          <a:xfrm>
            <a:off x="2702103" y="5548045"/>
            <a:ext cx="4027470" cy="883578"/>
          </a:xfrm>
          <a:prstGeom prst="wedgeRoundRectCallout">
            <a:avLst>
              <a:gd name="adj1" fmla="val 21210"/>
              <a:gd name="adj2" fmla="val -7994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Unfortunately, none of these results transferred to individuals…</a:t>
            </a:r>
          </a:p>
        </p:txBody>
      </p:sp>
    </p:spTree>
    <p:extLst>
      <p:ext uri="{BB962C8B-B14F-4D97-AF65-F5344CB8AC3E}">
        <p14:creationId xmlns:p14="http://schemas.microsoft.com/office/powerpoint/2010/main" val="299662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CD00-8FE4-0A4B-BAD0-60A2D301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of this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FDEB6-64DE-1A48-BC8E-D944CF407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dataset: social media (tweets) + T2DM risk value on </a:t>
            </a:r>
            <a:r>
              <a:rPr lang="en-US" i="1" dirty="0"/>
              <a:t>individuals</a:t>
            </a:r>
          </a:p>
          <a:p>
            <a:r>
              <a:rPr lang="en-US" dirty="0"/>
              <a:t>Novel deep learning approach to model risk</a:t>
            </a:r>
          </a:p>
          <a:p>
            <a:pPr lvl="1"/>
            <a:r>
              <a:rPr lang="en-US" dirty="0"/>
              <a:t>Captures recency of posts</a:t>
            </a:r>
          </a:p>
          <a:p>
            <a:pPr lvl="1"/>
            <a:r>
              <a:rPr lang="en-US" dirty="0"/>
              <a:t>Models gender information with domain adaptation</a:t>
            </a:r>
          </a:p>
          <a:p>
            <a:pPr lvl="1"/>
            <a:r>
              <a:rPr lang="en-US" dirty="0"/>
              <a:t>Shows that bag-of-words approaches better than RNNs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4FFAB-A0B1-844A-97A0-BF775D0C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3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640CC-7C6D-C447-898E-A7F7BAAF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1BB6E-7863-6542-A75A-4598D870C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Online quiz of T2DM risk (Bang et al., 2009)</a:t>
            </a:r>
          </a:p>
          <a:p>
            <a:pPr lvl="1"/>
            <a:r>
              <a:rPr lang="en-US" dirty="0"/>
              <a:t>Age, physical activity level, etc.</a:t>
            </a:r>
          </a:p>
          <a:p>
            <a:pPr lvl="1"/>
            <a:r>
              <a:rPr lang="en-US" dirty="0"/>
              <a:t>Produces a risk score between 0 and 9</a:t>
            </a:r>
          </a:p>
          <a:p>
            <a:r>
              <a:rPr lang="en-US" dirty="0"/>
              <a:t>3,612 people tool the quiz</a:t>
            </a:r>
          </a:p>
          <a:p>
            <a:pPr lvl="1"/>
            <a:r>
              <a:rPr lang="en-US" dirty="0"/>
              <a:t>736 supplied a Twitter handle</a:t>
            </a:r>
          </a:p>
          <a:p>
            <a:pPr lvl="1"/>
            <a:r>
              <a:rPr lang="en-US" dirty="0"/>
              <a:t>604 had a valid handle + public tweets</a:t>
            </a:r>
          </a:p>
          <a:p>
            <a:pPr lvl="2"/>
            <a:r>
              <a:rPr lang="en-US" dirty="0"/>
              <a:t>Small dataset!</a:t>
            </a:r>
          </a:p>
          <a:p>
            <a:r>
              <a:rPr lang="en-US" dirty="0"/>
              <a:t>Binary classification task</a:t>
            </a:r>
          </a:p>
          <a:p>
            <a:pPr lvl="1"/>
            <a:r>
              <a:rPr lang="en-US" dirty="0"/>
              <a:t>At-risk: score &gt;= 5</a:t>
            </a:r>
          </a:p>
          <a:p>
            <a:pPr lvl="1"/>
            <a:r>
              <a:rPr lang="en-US" dirty="0"/>
              <a:t>Less-risk: score &lt;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B525A-6D81-9842-94B6-DB351132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7978952" y="6330555"/>
            <a:ext cx="1081864" cy="3869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r"/>
            <a:fld id="{F2C70AC1-FD57-4CAE-8D3B-5F6524910885}" type="slidenum">
              <a:rPr lang="en-US" sz="1633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9</a:t>
            </a:fld>
            <a:endParaRPr lang="en-US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</a:endParaRPr>
          </a:p>
        </p:txBody>
      </p:sp>
      <p:pic>
        <p:nvPicPr>
          <p:cNvPr id="215" name="Picture 214"/>
          <p:cNvPicPr/>
          <p:nvPr/>
        </p:nvPicPr>
        <p:blipFill>
          <a:blip r:embed="rId3"/>
          <a:stretch/>
        </p:blipFill>
        <p:spPr>
          <a:xfrm>
            <a:off x="434313" y="1740878"/>
            <a:ext cx="2463502" cy="4976640"/>
          </a:xfrm>
          <a:prstGeom prst="rect">
            <a:avLst/>
          </a:prstGeom>
          <a:ln>
            <a:noFill/>
          </a:ln>
        </p:spPr>
      </p:pic>
      <p:pic>
        <p:nvPicPr>
          <p:cNvPr id="216" name="Picture 215"/>
          <p:cNvPicPr/>
          <p:nvPr/>
        </p:nvPicPr>
        <p:blipFill>
          <a:blip r:embed="rId4"/>
          <a:stretch/>
        </p:blipFill>
        <p:spPr>
          <a:xfrm>
            <a:off x="3074806" y="1740878"/>
            <a:ext cx="2480156" cy="4976640"/>
          </a:xfrm>
          <a:prstGeom prst="rect">
            <a:avLst/>
          </a:prstGeom>
          <a:ln>
            <a:noFill/>
          </a:ln>
        </p:spPr>
      </p:pic>
      <p:pic>
        <p:nvPicPr>
          <p:cNvPr id="217" name="Picture 216"/>
          <p:cNvPicPr/>
          <p:nvPr/>
        </p:nvPicPr>
        <p:blipFill>
          <a:blip r:embed="rId5"/>
          <a:stretch/>
        </p:blipFill>
        <p:spPr>
          <a:xfrm>
            <a:off x="5731953" y="1740878"/>
            <a:ext cx="2977820" cy="4976640"/>
          </a:xfrm>
          <a:prstGeom prst="rect">
            <a:avLst/>
          </a:prstGeom>
          <a:ln>
            <a:solidFill>
              <a:srgbClr val="3465A4"/>
            </a:solidFill>
            <a:custDash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8441E89-3586-314B-9A0F-8C642145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4014129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3202</TotalTime>
  <Words>1097</Words>
  <Application>Microsoft Macintosh PowerPoint</Application>
  <PresentationFormat>On-screen Show (4:3)</PresentationFormat>
  <Paragraphs>279</Paragraphs>
  <Slides>45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Georgia</vt:lpstr>
      <vt:lpstr>Mercury Text G2</vt:lpstr>
      <vt:lpstr>Roboto Medium</vt:lpstr>
      <vt:lpstr>Office Theme</vt:lpstr>
      <vt:lpstr>Detecting Diabetes Risk from Social Media Activity</vt:lpstr>
      <vt:lpstr>Motivation</vt:lpstr>
      <vt:lpstr>Projected US diabetes prevalence</vt:lpstr>
      <vt:lpstr>Goal</vt:lpstr>
      <vt:lpstr>Where we started (Fried et al., 2014)</vt:lpstr>
      <vt:lpstr>State-level prediction of risk (Fried et al., 2014)</vt:lpstr>
      <vt:lpstr>Contributions of this work</vt:lpstr>
      <vt:lpstr>Data</vt:lpstr>
      <vt:lpstr>Quiz</vt:lpstr>
      <vt:lpstr>Participant distribution</vt:lpstr>
      <vt:lpstr>Label distribution</vt:lpstr>
      <vt:lpstr>PowerPoint Presentation</vt:lpstr>
      <vt:lpstr>Account sizes in number of tweets</vt:lpstr>
      <vt:lpstr>Tweet sizes in number of tokens</vt:lpstr>
      <vt:lpstr>Resources</vt:lpstr>
      <vt:lpstr>PowerPoint Presentation</vt:lpstr>
      <vt:lpstr>PowerPoint Presentation</vt:lpstr>
      <vt:lpstr>PowerPoint Presentation</vt:lpstr>
      <vt:lpstr>Expanded dictionaries</vt:lpstr>
      <vt:lpstr>Resources: gender identification</vt:lpstr>
      <vt:lpstr>PowerPoint Presentation</vt:lpstr>
      <vt:lpstr>NN architecture</vt:lpstr>
      <vt:lpstr>NN architecture</vt:lpstr>
      <vt:lpstr>NN architecture</vt:lpstr>
      <vt:lpstr>NN architecture</vt:lpstr>
      <vt:lpstr>Baselines</vt:lpstr>
      <vt:lpstr>Ceiling models</vt:lpstr>
      <vt:lpstr>Results</vt:lpstr>
      <vt:lpstr>Results</vt:lpstr>
      <vt:lpstr>Results</vt:lpstr>
      <vt:lpstr>Results</vt:lpstr>
      <vt:lpstr>Results</vt:lpstr>
      <vt:lpstr>Results</vt:lpstr>
      <vt:lpstr>Model introspection</vt:lpstr>
      <vt:lpstr>Real-world deployment using a high-precision model </vt:lpstr>
      <vt:lpstr>Real-world deployment using a high-precision model </vt:lpstr>
      <vt:lpstr>Contributions of this work</vt:lpstr>
      <vt:lpstr>Thank you!</vt:lpstr>
      <vt:lpstr>appendix</vt:lpstr>
      <vt:lpstr>Data</vt:lpstr>
      <vt:lpstr>Results</vt:lpstr>
      <vt:lpstr>Results</vt:lpstr>
      <vt:lpstr>Results</vt:lpstr>
      <vt:lpstr>Results</vt:lpstr>
      <vt:lpstr>Results</vt:lpstr>
    </vt:vector>
  </TitlesOfParts>
  <Company>UA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Surdeanu</dc:creator>
  <cp:lastModifiedBy>Surdeanu, Mihai - (msurdeanu)</cp:lastModifiedBy>
  <cp:revision>650</cp:revision>
  <dcterms:created xsi:type="dcterms:W3CDTF">2013-07-26T18:41:15Z</dcterms:created>
  <dcterms:modified xsi:type="dcterms:W3CDTF">2018-11-01T19:36:42Z</dcterms:modified>
</cp:coreProperties>
</file>