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87" r:id="rId4"/>
    <p:sldId id="279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81" r:id="rId15"/>
    <p:sldId id="298" r:id="rId16"/>
    <p:sldId id="297" r:id="rId17"/>
    <p:sldId id="300" r:id="rId18"/>
    <p:sldId id="309" r:id="rId19"/>
    <p:sldId id="310" r:id="rId20"/>
    <p:sldId id="301" r:id="rId21"/>
    <p:sldId id="302" r:id="rId22"/>
    <p:sldId id="304" r:id="rId23"/>
    <p:sldId id="305" r:id="rId24"/>
    <p:sldId id="306" r:id="rId25"/>
    <p:sldId id="307" r:id="rId26"/>
    <p:sldId id="282" r:id="rId27"/>
    <p:sldId id="311" r:id="rId28"/>
    <p:sldId id="312" r:id="rId29"/>
    <p:sldId id="313" r:id="rId30"/>
    <p:sldId id="314" r:id="rId31"/>
    <p:sldId id="283" r:id="rId32"/>
    <p:sldId id="315" r:id="rId33"/>
    <p:sldId id="284" r:id="rId34"/>
    <p:sldId id="316" r:id="rId35"/>
    <p:sldId id="285" r:id="rId36"/>
    <p:sldId id="317" r:id="rId37"/>
    <p:sldId id="318" r:id="rId38"/>
    <p:sldId id="286" r:id="rId39"/>
    <p:sldId id="319" r:id="rId40"/>
    <p:sldId id="320" r:id="rId41"/>
    <p:sldId id="321" r:id="rId42"/>
    <p:sldId id="322" r:id="rId43"/>
    <p:sldId id="323" r:id="rId44"/>
    <p:sldId id="324" r:id="rId45"/>
    <p:sldId id="28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7" autoAdjust="0"/>
    <p:restoredTop sz="94218" autoAdjust="0"/>
  </p:normalViewPr>
  <p:slideViewPr>
    <p:cSldViewPr snapToGrid="0" snapToObjects="1">
      <p:cViewPr varScale="1">
        <p:scale>
          <a:sx n="120" d="100"/>
          <a:sy n="120" d="100"/>
        </p:scale>
        <p:origin x="1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0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994EC-483D-324E-A14B-FCB2363A614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5025C-7BC1-FD44-A669-36723E54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15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AC850-72E3-3F4D-B35F-F73F8A3CE0A9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4428D-4341-6C4B-9BB6-4FE91131A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4428D-4341-6C4B-9BB6-4FE91131A2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967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544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F8D0-70A2-2644-AB9A-71B243683867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3208935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3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B3E-F530-B04E-9C00-73A665A746DF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8647-DDC8-8045-929B-87F8A0123AAC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639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609601"/>
            <a:ext cx="8329613" cy="697577"/>
          </a:xfr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headline here – up to 2 full width lines</a:t>
            </a:r>
          </a:p>
        </p:txBody>
      </p:sp>
    </p:spTree>
    <p:extLst>
      <p:ext uri="{BB962C8B-B14F-4D97-AF65-F5344CB8AC3E}">
        <p14:creationId xmlns:p14="http://schemas.microsoft.com/office/powerpoint/2010/main" val="12483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8730-4C36-8843-9EA4-9C3064893DBD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688-05DA-4D47-AA55-61A105CE9D81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4D28-8309-FE49-AB2C-BE2DC70C9A1C}" type="datetime1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3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5934-7B0D-E641-970A-4611A6D96867}" type="datetime1">
              <a:rPr lang="en-US" smtClean="0"/>
              <a:t>5/18/23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4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4B22-D73B-5641-AE5B-A44D888704A2}" type="datetime1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042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6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C4A-8140-4243-9F4B-6A0F328069B3}" type="datetime1">
              <a:rPr lang="en-US" smtClean="0"/>
              <a:t>5/18/23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471A-7A79-1F42-B8F4-4C366A4D2860}" type="datetime1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599A-C565-AA4F-B0B7-B1C9F3E19B32}" type="datetime1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3804-F157-E84E-A058-6F1D58E71D89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197" y="1628665"/>
            <a:ext cx="8544329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Deep Learning for Natural Language Processing</a:t>
            </a:r>
            <a:br>
              <a:rPr lang="en-US" sz="3200" b="1" dirty="0"/>
            </a:br>
            <a:r>
              <a:rPr lang="en-US" sz="3200" b="1" dirty="0"/>
              <a:t>DLNLP 6: Best Practices in Deep Learning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462875"/>
            <a:ext cx="7772400" cy="124294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Mihai Surdeanu </a:t>
            </a:r>
            <a:r>
              <a:rPr lang="en-US" sz="2800" dirty="0">
                <a:solidFill>
                  <a:schemeClr val="tx1"/>
                </a:solidFill>
              </a:rPr>
              <a:t>and Marco A. </a:t>
            </a:r>
            <a:r>
              <a:rPr lang="en-US" sz="2800" dirty="0" err="1">
                <a:solidFill>
                  <a:schemeClr val="tx1"/>
                </a:solidFill>
              </a:rPr>
              <a:t>Valenzuela-Escárcega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4" y="5379153"/>
            <a:ext cx="3438142" cy="857621"/>
          </a:xfrm>
          <a:prstGeom prst="rect">
            <a:avLst/>
          </a:prstGeom>
        </p:spPr>
      </p:pic>
      <p:pic>
        <p:nvPicPr>
          <p:cNvPr id="8" name="Picture 7" descr="clula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70" y="4998175"/>
            <a:ext cx="1487859" cy="18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967C5-934D-7A4C-9914-91DAC7D6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batch GD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2466E-DFF7-B74D-BC97-8F3C0C07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964" y="1600200"/>
            <a:ext cx="4105835" cy="4525963"/>
          </a:xfrm>
        </p:spPr>
        <p:txBody>
          <a:bodyPr/>
          <a:lstStyle/>
          <a:p>
            <a:r>
              <a:rPr lang="en-US" dirty="0"/>
              <a:t>Less likely to “jump out” of bad solutions</a:t>
            </a:r>
          </a:p>
          <a:p>
            <a:r>
              <a:rPr lang="en-US" dirty="0"/>
              <a:t>Needs more epochs to train</a:t>
            </a:r>
          </a:p>
          <a:p>
            <a:r>
              <a:rPr lang="en-US" dirty="0"/>
              <a:t>More complicated implementation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5F82B4-FB53-EC4B-9F6F-BBEEA3CD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ED91E-6711-8E40-9649-EDC05A0D0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58" y="2402542"/>
            <a:ext cx="3318089" cy="25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4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0FB8F-DC6B-2F47-9284-99A15CC7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3E662-2898-1948-B78F-5C62AE31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85" y="62753"/>
            <a:ext cx="5590955" cy="57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5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967C5-934D-7A4C-9914-91DAC7D6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mini-batch GD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2466E-DFF7-B74D-BC97-8F3C0C07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964" y="1600200"/>
            <a:ext cx="4105835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Often leads to better solutions (less “jumping around”, but can still “jump out” of bad solutions)</a:t>
            </a:r>
          </a:p>
          <a:p>
            <a:r>
              <a:rPr lang="en-US" dirty="0"/>
              <a:t>Still computationally efficient (can be parallelized)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5F82B4-FB53-EC4B-9F6F-BBEEA3CD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EE1356-939E-CA42-8750-C48DC6BAC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47" y="2248646"/>
            <a:ext cx="3634572" cy="30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7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967C5-934D-7A4C-9914-91DAC7D6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mini-batch GD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2466E-DFF7-B74D-BC97-8F3C0C07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964" y="1600200"/>
            <a:ext cx="4105835" cy="4525963"/>
          </a:xfrm>
        </p:spPr>
        <p:txBody>
          <a:bodyPr>
            <a:normAutofit/>
          </a:bodyPr>
          <a:lstStyle/>
          <a:p>
            <a:r>
              <a:rPr lang="en-US" dirty="0"/>
              <a:t>More complicated implementation</a:t>
            </a:r>
          </a:p>
          <a:p>
            <a:r>
              <a:rPr lang="en-US" dirty="0"/>
              <a:t>Introduces a new hyper parameter: the size of the mini batch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5F82B4-FB53-EC4B-9F6F-BBEEA3CD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EE1356-939E-CA42-8750-C48DC6BAC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47" y="2248646"/>
            <a:ext cx="3634572" cy="3049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FBE185-24CC-7046-B940-3BAD3715A986}"/>
              </a:ext>
            </a:extLst>
          </p:cNvPr>
          <p:cNvSpPr txBox="1"/>
          <p:nvPr/>
        </p:nvSpPr>
        <p:spPr>
          <a:xfrm>
            <a:off x="-1129553" y="2375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9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1FB0-7359-0D4A-945B-EF6D25E9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Other optimization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C80FA-180E-9044-A6AC-10C5064E2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01A86-E530-3843-A953-6812D5DE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8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D34B9A-659D-4947-8D7E-B96CA7E52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improvements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85E3FA-FA80-4F4E-8EAE-A645B8979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  <a:p>
            <a:r>
              <a:rPr lang="en-US" dirty="0"/>
              <a:t>Strategies for setting the learning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EC29C-FD91-ED40-ABCC-74CBADC0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9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547350-F8FE-4E4B-B038-69F54B07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intuition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C964F-F83F-1042-AABC-9631731E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BB0BD-2ECF-1640-B2CB-75FB1FF81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7" y="1687292"/>
            <a:ext cx="7360024" cy="41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98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0FB8F-DC6B-2F47-9284-99A15CC7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3E662-2898-1948-B78F-5C62AE31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85" y="62753"/>
            <a:ext cx="5590955" cy="57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4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0FB8F-DC6B-2F47-9284-99A15CC7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3E662-2898-1948-B78F-5C62AE31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85" y="62753"/>
            <a:ext cx="5590955" cy="5719482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E5A6C8F-C663-574C-9604-462DA38CB5E8}"/>
              </a:ext>
            </a:extLst>
          </p:cNvPr>
          <p:cNvSpPr/>
          <p:nvPr/>
        </p:nvSpPr>
        <p:spPr>
          <a:xfrm>
            <a:off x="6274422" y="647817"/>
            <a:ext cx="2328236" cy="1019361"/>
          </a:xfrm>
          <a:prstGeom prst="wedgeRoundRectCallout">
            <a:avLst>
              <a:gd name="adj1" fmla="val -131275"/>
              <a:gd name="adj2" fmla="val 6748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 each step, the updates start at 0 (no momentum!)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37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0FB8F-DC6B-2F47-9284-99A15CC7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3E662-2898-1948-B78F-5C62AE31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85" y="62753"/>
            <a:ext cx="5590955" cy="57194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277DC3-B4E0-9746-B37E-FCF71C009AFC}"/>
              </a:ext>
            </a:extLst>
          </p:cNvPr>
          <p:cNvSpPr/>
          <p:nvPr/>
        </p:nvSpPr>
        <p:spPr>
          <a:xfrm>
            <a:off x="3083859" y="1694329"/>
            <a:ext cx="1021976" cy="3316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6B834-D0B6-3741-85A5-A65E6A454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223" y="1667178"/>
            <a:ext cx="1783976" cy="358846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8BDCC75-0B2E-4046-AAA9-49960ADA6C36}"/>
              </a:ext>
            </a:extLst>
          </p:cNvPr>
          <p:cNvSpPr/>
          <p:nvPr/>
        </p:nvSpPr>
        <p:spPr>
          <a:xfrm>
            <a:off x="6358564" y="525742"/>
            <a:ext cx="2328236" cy="1019361"/>
          </a:xfrm>
          <a:prstGeom prst="wedgeRoundRectCallout">
            <a:avLst>
              <a:gd name="adj1" fmla="val -112408"/>
              <a:gd name="adj2" fmla="val 7979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some of the momentum from the previous gradient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205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F126-1152-EF4A-873F-F4646093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3037-A6AE-894A-8EF8-C39F2FED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Mini-batching</a:t>
            </a:r>
          </a:p>
          <a:p>
            <a:r>
              <a:rPr lang="en-US" dirty="0"/>
              <a:t>Other optimization algorithms</a:t>
            </a:r>
          </a:p>
          <a:p>
            <a:r>
              <a:rPr lang="en-US" dirty="0"/>
              <a:t>Other activation functions</a:t>
            </a:r>
          </a:p>
          <a:p>
            <a:r>
              <a:rPr lang="en-US" dirty="0"/>
              <a:t>Cost functions</a:t>
            </a:r>
          </a:p>
          <a:p>
            <a:r>
              <a:rPr lang="en-US" dirty="0"/>
              <a:t>Regularization</a:t>
            </a:r>
          </a:p>
          <a:p>
            <a:r>
              <a:rPr lang="en-US" dirty="0"/>
              <a:t>Dropout</a:t>
            </a:r>
          </a:p>
          <a:p>
            <a:r>
              <a:rPr lang="en-US" dirty="0"/>
              <a:t>Parameter initialization and normalization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D26F6-ADBC-A34B-9339-2ADA37E6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0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0FB8F-DC6B-2F47-9284-99A15CC7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3E662-2898-1948-B78F-5C62AE31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85" y="71718"/>
            <a:ext cx="5590955" cy="5719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6B834-D0B6-3741-85A5-A65E6A454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564" y="1662953"/>
            <a:ext cx="1783976" cy="358846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8BDCC75-0B2E-4046-AAA9-49960ADA6C36}"/>
              </a:ext>
            </a:extLst>
          </p:cNvPr>
          <p:cNvSpPr/>
          <p:nvPr/>
        </p:nvSpPr>
        <p:spPr>
          <a:xfrm>
            <a:off x="6648790" y="1359460"/>
            <a:ext cx="2328236" cy="3284258"/>
          </a:xfrm>
          <a:prstGeom prst="wedgeRoundRectCallout">
            <a:avLst>
              <a:gd name="adj1" fmla="val -88921"/>
              <a:gd name="adj2" fmla="val 366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Nesterov</a:t>
            </a:r>
            <a:r>
              <a:rPr lang="en-US" dirty="0"/>
              <a:t> momentum: subtract a fraction of               from each parameter in </a:t>
            </a:r>
            <a:r>
              <a:rPr lang="el-GR" dirty="0"/>
              <a:t>θ </a:t>
            </a:r>
            <a:r>
              <a:rPr lang="en-US" dirty="0"/>
              <a:t>when computing C</a:t>
            </a:r>
            <a:r>
              <a:rPr lang="en-US" baseline="-25000" dirty="0"/>
              <a:t>i</a:t>
            </a:r>
            <a:r>
              <a:rPr lang="en-US" dirty="0"/>
              <a:t>. This allows the algorithm to peak one step into the feature.</a:t>
            </a: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C0A089-E1DA-3147-9A7E-FAB34C5FB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767" y="2410758"/>
            <a:ext cx="721830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6E3DAE-C1DD-5E48-BADD-5FAAF94E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 rate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10411-29ED-0142-8738-5898A6A0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FB9C3-BE94-B341-AA70-8E4D63292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81" y="1740284"/>
            <a:ext cx="4422237" cy="11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62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6E3DAE-C1DD-5E48-BADD-5FAAF94E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 rate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10411-29ED-0142-8738-5898A6A0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FB9C3-BE94-B341-AA70-8E4D63292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81" y="1740284"/>
            <a:ext cx="4422237" cy="1191175"/>
          </a:xfrm>
          <a:prstGeom prst="rect">
            <a:avLst/>
          </a:prstGeom>
        </p:spPr>
      </p:pic>
      <p:sp>
        <p:nvSpPr>
          <p:cNvPr id="8" name="Google Shape;1579;p219">
            <a:extLst>
              <a:ext uri="{FF2B5EF4-FFF2-40B4-BE49-F238E27FC236}">
                <a16:creationId xmlns:a16="http://schemas.microsoft.com/office/drawing/2014/main" id="{1A5C54D4-D43A-0847-9E7A-B149C19E64AE}"/>
              </a:ext>
            </a:extLst>
          </p:cNvPr>
          <p:cNvSpPr txBox="1"/>
          <p:nvPr/>
        </p:nvSpPr>
        <p:spPr>
          <a:xfrm>
            <a:off x="4172642" y="2380695"/>
            <a:ext cx="605546" cy="550764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2D9D97C-E897-6E44-9762-1332E42D38FE}"/>
              </a:ext>
            </a:extLst>
          </p:cNvPr>
          <p:cNvSpPr/>
          <p:nvPr/>
        </p:nvSpPr>
        <p:spPr>
          <a:xfrm>
            <a:off x="3847152" y="3299012"/>
            <a:ext cx="2328236" cy="1801906"/>
          </a:xfrm>
          <a:prstGeom prst="wedgeRoundRectCallout">
            <a:avLst>
              <a:gd name="adj1" fmla="val -19613"/>
              <a:gd name="adj2" fmla="val -625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Sum of the squares of the gradients observed for this parameter until the current mini-batch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63707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6E3DAE-C1DD-5E48-BADD-5FAAF94E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 rate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E433A-28A9-3B4D-81F3-AC82F818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69341"/>
            <a:ext cx="8229600" cy="26568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Different learning rates for different features</a:t>
            </a:r>
          </a:p>
          <a:p>
            <a:r>
              <a:rPr lang="en-US" dirty="0"/>
              <a:t>Learning rate larger in the beginning, smaller later</a:t>
            </a:r>
          </a:p>
          <a:p>
            <a:r>
              <a:rPr lang="en-US" dirty="0"/>
              <a:t>Frequent features will get smaller updates (avoids the “rich get richer” problem)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10411-29ED-0142-8738-5898A6A0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FB9C3-BE94-B341-AA70-8E4D63292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81" y="1740284"/>
            <a:ext cx="4422237" cy="11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3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8AB8-B976-E04C-A700-27B91DFF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optimizers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E5D78-297F-184F-BB39-240CD2910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Adagrad</a:t>
            </a:r>
            <a:endParaRPr lang="en-US" dirty="0"/>
          </a:p>
          <a:p>
            <a:pPr lvl="1"/>
            <a:r>
              <a:rPr lang="en-US" dirty="0" err="1"/>
              <a:t>Nesterov</a:t>
            </a:r>
            <a:r>
              <a:rPr lang="en-US" dirty="0"/>
              <a:t> momentum + adaptive learning rate</a:t>
            </a:r>
          </a:p>
          <a:p>
            <a:r>
              <a:rPr lang="en-US" dirty="0" err="1"/>
              <a:t>AdaDelta</a:t>
            </a:r>
            <a:r>
              <a:rPr lang="en-US" dirty="0"/>
              <a:t> and </a:t>
            </a:r>
            <a:r>
              <a:rPr lang="en-US" dirty="0" err="1"/>
              <a:t>RMSProp</a:t>
            </a:r>
            <a:endParaRPr lang="en-US" dirty="0"/>
          </a:p>
          <a:p>
            <a:pPr lvl="1"/>
            <a:r>
              <a:rPr lang="en-US" dirty="0"/>
              <a:t>Address the problem that </a:t>
            </a:r>
            <a:r>
              <a:rPr lang="en-US" dirty="0" err="1"/>
              <a:t>AdaGrad’s</a:t>
            </a:r>
            <a:r>
              <a:rPr lang="en-US" dirty="0"/>
              <a:t> learning rates are continuously diminishing</a:t>
            </a:r>
          </a:p>
          <a:p>
            <a:pPr lvl="1"/>
            <a:r>
              <a:rPr lang="en-US" dirty="0"/>
              <a:t>Solutions:</a:t>
            </a:r>
          </a:p>
          <a:p>
            <a:pPr lvl="2"/>
            <a:r>
              <a:rPr lang="en-US" dirty="0"/>
              <a:t>G iterates only over the most recent gradients</a:t>
            </a:r>
          </a:p>
          <a:p>
            <a:pPr lvl="2"/>
            <a:r>
              <a:rPr lang="en-US" dirty="0"/>
              <a:t>Decaying average: smaller weights for older gradients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8CD21-EA56-C042-AED0-0CD9A14E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81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0EC9-C7FD-DF43-A3F8-44E30976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optimizers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E9BA7-8C71-6C4E-A23B-69BF19FB2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Adaptive Momentum Estimation (Adam)</a:t>
            </a:r>
          </a:p>
          <a:p>
            <a:pPr lvl="1"/>
            <a:r>
              <a:rPr lang="en-US" dirty="0"/>
              <a:t>Builds on top of </a:t>
            </a:r>
            <a:r>
              <a:rPr lang="en-US" dirty="0" err="1"/>
              <a:t>AdaDelta</a:t>
            </a:r>
            <a:endParaRPr lang="en-US" dirty="0"/>
          </a:p>
          <a:p>
            <a:pPr lvl="1"/>
            <a:r>
              <a:rPr lang="en-US" dirty="0"/>
              <a:t>Applies the same decaying average idea to the actual gradient values (line 9 in Algorithm 10)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8B077-A721-4A42-AA14-5D96451F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3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24D8-F283-1A4B-BB4B-00B1D763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activation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8DFD-EACA-C64D-8B5E-7E33FC0BB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C80A-FD3C-CA45-82AE-B23AC2FE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32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510FE0-E54D-5044-863B-1F41440F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Vanishing gradient problem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CF034-92DD-994F-A974-74E42067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sigmoid is prone to the vanishing gradient problem because its derivative may be very small.</a:t>
            </a:r>
          </a:p>
          <a:p>
            <a:r>
              <a:rPr lang="en-US" dirty="0"/>
              <a:t>Other activation functions are more robust</a:t>
            </a:r>
          </a:p>
          <a:p>
            <a:pPr lvl="1"/>
            <a:r>
              <a:rPr lang="en-US" dirty="0"/>
              <a:t>Hyperbolic tangent (tanh)</a:t>
            </a:r>
          </a:p>
          <a:p>
            <a:pPr lvl="1"/>
            <a:r>
              <a:rPr lang="en-US" dirty="0"/>
              <a:t>Rectified Linear Unit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B91D-05AF-FD4D-96CB-88721398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14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88C268-8770-4649-AAA9-03A83C37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Sigmoid vs. tanh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5F26A-1DD5-ED42-981C-A987A983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5143DA-0DA7-1B48-AB4E-3814A09C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739"/>
            <a:ext cx="9144000" cy="53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61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5AA9-A0DC-E54D-92A9-19FDA5F8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Tanh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90C42-DF50-5E4E-BDE3-0F1100AE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27519-AECA-4E44-8C79-1F35B812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22" y="1895724"/>
            <a:ext cx="2993777" cy="10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C974-8820-EE43-A88A-EB66AA9A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2E4A-04BB-0C4C-AE09-4F833D714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these topics essentially reduce overfitting (“hallucinating” a classifier) and/or improve the stability of the learning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48BEF-2709-1A4B-9589-2B7C5707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5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E57D-1C42-7847-B9C5-5F9A8772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CD33-4E2D-6C44-B2F8-718CCE82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A83FF8-45F1-BC4F-AA58-434F74B3B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528" y="5071332"/>
            <a:ext cx="3187880" cy="693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BCF43-7AF7-A74C-8DA3-B5CACB9A8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70" y="1377853"/>
            <a:ext cx="7726860" cy="3225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642E03-8FC4-B642-818C-991BAB40E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080" y="5002337"/>
            <a:ext cx="3054881" cy="7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80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D0A2-8379-6A4B-A17F-C843473C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1F991-DC2D-DD46-8112-98BE46CE9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545C7-471F-EB43-AAC5-0C83B2F8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2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390347-6812-5849-B211-2939DB04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common cost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37549-35D8-884B-9094-A5E56E00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B0343B-47A7-2442-B0C9-0449D0171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417"/>
            <a:ext cx="9144000" cy="2069007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936D50A1-AFA0-CD41-BFF6-57A743CCE2B1}"/>
              </a:ext>
            </a:extLst>
          </p:cNvPr>
          <p:cNvSpPr/>
          <p:nvPr/>
        </p:nvSpPr>
        <p:spPr>
          <a:xfrm>
            <a:off x="690484" y="4287342"/>
            <a:ext cx="5042406" cy="1350134"/>
          </a:xfrm>
          <a:prstGeom prst="wedgeRoundRectCallout">
            <a:avLst>
              <a:gd name="adj1" fmla="val -19613"/>
              <a:gd name="adj2" fmla="val -625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MSE is the simplest to implement, but it may lead to learning slowdown because its derivative is proportional to the derivative of the activation function.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2395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7DAA-1E6A-0847-BB2D-50FB1439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C7FA3-217E-B749-9C32-384128AE3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D75F9-7252-5D41-B92A-C201F383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50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F48E4-BBCB-2441-95EC-5F1AE892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= “Tug of war”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68185-09FE-F24E-BDB0-536A26F3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68917"/>
            <a:ext cx="5148470" cy="2357245"/>
          </a:xfrm>
        </p:spPr>
        <p:txBody>
          <a:bodyPr>
            <a:normAutofit/>
          </a:bodyPr>
          <a:lstStyle/>
          <a:p>
            <a:r>
              <a:rPr lang="en-US" sz="2400" dirty="0"/>
              <a:t>Minimizing </a:t>
            </a:r>
            <a:r>
              <a:rPr lang="en-US" sz="2400" dirty="0" err="1"/>
              <a:t>C</a:t>
            </a:r>
            <a:r>
              <a:rPr lang="en-US" sz="2400" baseline="-25000" dirty="0" err="1"/>
              <a:t>reg</a:t>
            </a:r>
            <a:r>
              <a:rPr lang="en-US" sz="2400" dirty="0"/>
              <a:t> has the effect of:</a:t>
            </a:r>
          </a:p>
          <a:p>
            <a:pPr lvl="1"/>
            <a:r>
              <a:rPr lang="en-US" sz="2000" dirty="0"/>
              <a:t>Maximizing some weights due to C</a:t>
            </a:r>
          </a:p>
          <a:p>
            <a:pPr lvl="1"/>
            <a:r>
              <a:rPr lang="en-US" sz="2000" dirty="0"/>
              <a:t>Minimizing all weights due to R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Insignificant weights are pushed to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DF970-4F3D-194B-81C7-2DCE8D6D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E16A93-8E4E-124E-BF0D-31A822F9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00" y="1586717"/>
            <a:ext cx="5996599" cy="7986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05CC41-4932-6846-9ECB-1F7DEC5BB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20" y="2235046"/>
            <a:ext cx="2763630" cy="1132236"/>
          </a:xfrm>
          <a:prstGeom prst="rect">
            <a:avLst/>
          </a:prstGeo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71372DB2-07FF-8649-85F2-FD43701DAED4}"/>
              </a:ext>
            </a:extLst>
          </p:cNvPr>
          <p:cNvSpPr/>
          <p:nvPr/>
        </p:nvSpPr>
        <p:spPr>
          <a:xfrm>
            <a:off x="2337683" y="5160396"/>
            <a:ext cx="508884" cy="39913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FE3E8E-8B89-D240-A718-802DF21B4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423" y="3019819"/>
            <a:ext cx="3508148" cy="234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14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04B2-D2BA-164D-9F28-164F288E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51D66-31B3-0743-BA8E-8D912ADB7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D44A1-77AC-0A4F-9609-1C7ABAA1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10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FFD2B3-9C7C-024F-9FED-051C4414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8D882-9067-684B-AE23-7E4C13C7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43A7D-C02B-0444-B337-8BE2E345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49" y="2044983"/>
            <a:ext cx="7341102" cy="340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95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A453-8BD0-844C-8F1E-29BA293B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Dropout is applied </a:t>
            </a:r>
            <a:r>
              <a:rPr lang="en-US" i="1" dirty="0"/>
              <a:t>only</a:t>
            </a:r>
            <a:r>
              <a:rPr lang="en-US" dirty="0"/>
              <a:t> during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A0808-D0BF-6D48-B778-3B04F2A1C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dropout is applied only during training, we need to scale the network’s output values so training/testing behaviors are comparable</a:t>
            </a:r>
          </a:p>
          <a:p>
            <a:r>
              <a:rPr lang="en-US" dirty="0"/>
              <a:t>Two options:</a:t>
            </a:r>
          </a:p>
          <a:p>
            <a:pPr lvl="1"/>
            <a:r>
              <a:rPr lang="en-US" dirty="0"/>
              <a:t>Testing: scale down the outputs during testing, or</a:t>
            </a:r>
          </a:p>
          <a:p>
            <a:pPr lvl="1"/>
            <a:r>
              <a:rPr lang="en-US" dirty="0"/>
              <a:t>Training: scale up the outputs during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B1B7B-1F6E-E74B-A6B0-436DD531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7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3B1B-0473-ED44-9D42-58FC93AD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Parameter initialization and normalization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128D9-F5EE-8E47-837F-397E4FFD5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CBC88-4597-0045-8C0B-EC55C1E7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09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9B5541-C6FE-394F-A8FA-8B79339D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start matters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AA7E2-B66D-3245-97BA-90E32B897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descent is a greedy algorithm that finds a local minimum</a:t>
            </a:r>
          </a:p>
          <a:p>
            <a:r>
              <a:rPr lang="en-US" dirty="0"/>
              <a:t>Thus, where we start matters!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E9C72-0B7A-CE44-AB21-BA749ABB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4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70296A-1D30-6D4E-A5F1-A6FA0CB2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Mini-batching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F3CD4F-D420-3946-80E3-18B1FFE76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49CA8-13AE-AF41-8266-22B3C091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8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3923-C594-6A43-A7A9-FB426760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thumb for 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15149-501C-8A47-904E-B83525909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parameters should be initialized randomly. </a:t>
            </a:r>
          </a:p>
          <a:p>
            <a:r>
              <a:rPr lang="en-US" sz="2800" dirty="0"/>
              <a:t>The initial parameter values should not be too small. </a:t>
            </a:r>
          </a:p>
          <a:p>
            <a:r>
              <a:rPr lang="en-US" sz="2800" dirty="0"/>
              <a:t>On the other hand, parameter values should not be too large either. </a:t>
            </a:r>
          </a:p>
          <a:p>
            <a:r>
              <a:rPr lang="en-US" sz="2800" dirty="0"/>
              <a:t>The distribution of parameter values should be centered around zero.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452CB-BA39-A24A-BE7F-465B1733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23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7289-3337-5D49-92F0-62666A7D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Glorot</a:t>
            </a:r>
            <a:r>
              <a:rPr lang="en-US" dirty="0"/>
              <a:t> 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446F-EFE6-1E4B-B298-CF5C4D6DF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Neuron edge weights initialized to from the uniform distribution               , where n is the number of input edges.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34FE6-4781-2A4E-A51D-33BE379A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8744-AC6A-7646-BAEE-447C6A47C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695" y="2162424"/>
            <a:ext cx="1295510" cy="5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4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3923-C594-6A43-A7A9-FB426760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thumb for activations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15149-501C-8A47-904E-B83525909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output values should not be too small. </a:t>
            </a:r>
          </a:p>
          <a:p>
            <a:r>
              <a:rPr lang="en-US" sz="2800" dirty="0"/>
              <a:t>On the other hand, output values should not be too large either. </a:t>
            </a:r>
          </a:p>
          <a:p>
            <a:r>
              <a:rPr lang="en-US" sz="2800" dirty="0"/>
              <a:t>The distribution of output values should be centered around zero.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452CB-BA39-A24A-BE7F-465B1733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4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47AF-3F59-B64A-9FD6-39E7FD5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of output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8ED42-1849-1B42-B7E1-0B1675740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Batch normalization</a:t>
            </a:r>
          </a:p>
          <a:p>
            <a:pPr lvl="1"/>
            <a:r>
              <a:rPr lang="en-US" dirty="0"/>
              <a:t>Compute mean and standard deviation for each weight</a:t>
            </a:r>
          </a:p>
          <a:p>
            <a:pPr lvl="1"/>
            <a:r>
              <a:rPr lang="en-US" dirty="0"/>
              <a:t>Center activations around 0 by subtracting the mean</a:t>
            </a:r>
          </a:p>
          <a:p>
            <a:pPr lvl="1"/>
            <a:r>
              <a:rPr lang="en-US" dirty="0"/>
              <a:t>Scale them to a standard deviation of 1 by dividing the above values by the standard deviation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9CE14-B2FC-2241-B2B8-08247A36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32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1238-C147-9047-8DF6-9B787D0E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58790-06AC-E047-B3E9-0D18829B7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there is no batch.</a:t>
            </a:r>
          </a:p>
          <a:p>
            <a:r>
              <a:rPr lang="en-US" dirty="0"/>
              <a:t>Normalizes all activations </a:t>
            </a:r>
            <a:r>
              <a:rPr lang="en-US" i="1" dirty="0"/>
              <a:t>in the same network layer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E3461-D3CF-BE4A-AD12-FC012112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5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F126-1152-EF4A-873F-F4646093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3037-A6AE-894A-8EF8-C39F2FED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Mini-batching</a:t>
            </a:r>
          </a:p>
          <a:p>
            <a:r>
              <a:rPr lang="en-US" dirty="0"/>
              <a:t>Other optimization algorithms</a:t>
            </a:r>
          </a:p>
          <a:p>
            <a:r>
              <a:rPr lang="en-US" dirty="0"/>
              <a:t>Other activation functions</a:t>
            </a:r>
          </a:p>
          <a:p>
            <a:r>
              <a:rPr lang="en-US" dirty="0"/>
              <a:t>Cost functions</a:t>
            </a:r>
          </a:p>
          <a:p>
            <a:r>
              <a:rPr lang="en-US" dirty="0"/>
              <a:t>Regularization</a:t>
            </a:r>
          </a:p>
          <a:p>
            <a:r>
              <a:rPr lang="en-US" dirty="0"/>
              <a:t>Dropout</a:t>
            </a:r>
          </a:p>
          <a:p>
            <a:r>
              <a:rPr lang="en-US" dirty="0"/>
              <a:t>Parameter initialization and normalization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D26F6-ADBC-A34B-9339-2ADA37E6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4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8247-A653-6E46-B436-EE121DFD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3B686-DC76-4546-8594-85E7374C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154"/>
            <a:ext cx="9144000" cy="39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5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967C5-934D-7A4C-9914-91DAC7D6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stochastic GD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2466E-DFF7-B74D-BC97-8F3C0C07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964" y="1600200"/>
            <a:ext cx="4105835" cy="4525963"/>
          </a:xfrm>
        </p:spPr>
        <p:txBody>
          <a:bodyPr/>
          <a:lstStyle/>
          <a:p>
            <a:r>
              <a:rPr lang="en-US" dirty="0"/>
              <a:t>May converge quickly due to the many updates</a:t>
            </a:r>
          </a:p>
          <a:p>
            <a:r>
              <a:rPr lang="en-US" dirty="0"/>
              <a:t>May “jump out” of local minima due to the high variance in the gradients</a:t>
            </a:r>
          </a:p>
          <a:p>
            <a:r>
              <a:rPr lang="en-US" dirty="0"/>
              <a:t>Easy to implement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5F82B4-FB53-EC4B-9F6F-BBEEA3CD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C3433-5FE1-1E48-A12A-44252C175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67" y="2112262"/>
            <a:ext cx="2799945" cy="35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9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967C5-934D-7A4C-9914-91DAC7D6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stochastic GD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2466E-DFF7-B74D-BC97-8F3C0C07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964" y="1600200"/>
            <a:ext cx="4105835" cy="4525963"/>
          </a:xfrm>
        </p:spPr>
        <p:txBody>
          <a:bodyPr/>
          <a:lstStyle/>
          <a:p>
            <a:r>
              <a:rPr lang="en-US" dirty="0"/>
              <a:t>May “jump around” good solutions as well… Slower convergence on realistic data</a:t>
            </a:r>
          </a:p>
          <a:p>
            <a:r>
              <a:rPr lang="en-US" dirty="0"/>
              <a:t>Computational expensive (many updates)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5F82B4-FB53-EC4B-9F6F-BBEEA3CD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C3433-5FE1-1E48-A12A-44252C175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67" y="2112262"/>
            <a:ext cx="2799945" cy="35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5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DB4F0-16B9-0D4B-80C2-0AC1CC05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13FA8-4714-2942-A8A9-86262667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73" y="242047"/>
            <a:ext cx="517171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5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967C5-934D-7A4C-9914-91DAC7D6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batch GD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2466E-DFF7-B74D-BC97-8F3C0C07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964" y="1600200"/>
            <a:ext cx="4105835" cy="4525963"/>
          </a:xfrm>
        </p:spPr>
        <p:txBody>
          <a:bodyPr/>
          <a:lstStyle/>
          <a:p>
            <a:r>
              <a:rPr lang="en-US" dirty="0"/>
              <a:t>More stable gradients, which often leads to better convergence</a:t>
            </a:r>
          </a:p>
          <a:p>
            <a:r>
              <a:rPr lang="en-US" dirty="0"/>
              <a:t>More computationally efficient (can be parallelized)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5F82B4-FB53-EC4B-9F6F-BBEEA3CD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ED91E-6711-8E40-9649-EDC05A0D0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58" y="2402542"/>
            <a:ext cx="3318089" cy="25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1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25481</TotalTime>
  <Words>829</Words>
  <Application>Microsoft Macintosh PowerPoint</Application>
  <PresentationFormat>On-screen Show (4:3)</PresentationFormat>
  <Paragraphs>164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Deep Learning for Natural Language Processing DLNLP 6: Best Practices in Deep Learning</vt:lpstr>
      <vt:lpstr>Overview</vt:lpstr>
      <vt:lpstr>Why?</vt:lpstr>
      <vt:lpstr>Mini-batching</vt:lpstr>
      <vt:lpstr>PowerPoint Presentation</vt:lpstr>
      <vt:lpstr>Advantages of stochastic GD</vt:lpstr>
      <vt:lpstr>Disadvantages of stochastic GD</vt:lpstr>
      <vt:lpstr>PowerPoint Presentation</vt:lpstr>
      <vt:lpstr>Advantages of batch GD</vt:lpstr>
      <vt:lpstr>Disadvantages of batch GD</vt:lpstr>
      <vt:lpstr>PowerPoint Presentation</vt:lpstr>
      <vt:lpstr>Advantages of mini-batch GD</vt:lpstr>
      <vt:lpstr>Disadvantages of mini-batch GD</vt:lpstr>
      <vt:lpstr>Other optimization algorithms</vt:lpstr>
      <vt:lpstr>Two key improvements</vt:lpstr>
      <vt:lpstr>Momentum intuition</vt:lpstr>
      <vt:lpstr>PowerPoint Presentation</vt:lpstr>
      <vt:lpstr>PowerPoint Presentation</vt:lpstr>
      <vt:lpstr>PowerPoint Presentation</vt:lpstr>
      <vt:lpstr>PowerPoint Presentation</vt:lpstr>
      <vt:lpstr>Adaptive learning rate</vt:lpstr>
      <vt:lpstr>Adaptive learning rate</vt:lpstr>
      <vt:lpstr>Adaptive learning rate</vt:lpstr>
      <vt:lpstr>Other optimizers (1/2)</vt:lpstr>
      <vt:lpstr>Other optimizers (2/2)</vt:lpstr>
      <vt:lpstr>Other activation functions</vt:lpstr>
      <vt:lpstr>Vanishing gradient problem</vt:lpstr>
      <vt:lpstr>Sigmoid vs. tanh</vt:lpstr>
      <vt:lpstr>Tanh </vt:lpstr>
      <vt:lpstr>ReLU</vt:lpstr>
      <vt:lpstr>Cost functions</vt:lpstr>
      <vt:lpstr>Three common cost functions</vt:lpstr>
      <vt:lpstr>regularization</vt:lpstr>
      <vt:lpstr>Regularization = “Tug of war”</vt:lpstr>
      <vt:lpstr>dropout</vt:lpstr>
      <vt:lpstr>Dropout</vt:lpstr>
      <vt:lpstr>Dropout is applied only during training</vt:lpstr>
      <vt:lpstr>Parameter initialization and normalization</vt:lpstr>
      <vt:lpstr>Where we start matters</vt:lpstr>
      <vt:lpstr>Rules of thumb for initialization</vt:lpstr>
      <vt:lpstr>Glorot initialization</vt:lpstr>
      <vt:lpstr>Rules of thumb for activations</vt:lpstr>
      <vt:lpstr>Normalization of output values</vt:lpstr>
      <vt:lpstr>Layer normalization</vt:lpstr>
      <vt:lpstr>Take away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Surdeanu</dc:creator>
  <cp:lastModifiedBy>Surdeanu, Mihai - (msurdeanu)</cp:lastModifiedBy>
  <cp:revision>2061</cp:revision>
  <dcterms:created xsi:type="dcterms:W3CDTF">2013-07-26T18:41:15Z</dcterms:created>
  <dcterms:modified xsi:type="dcterms:W3CDTF">2023-05-18T12:26:48Z</dcterms:modified>
</cp:coreProperties>
</file>