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90" r:id="rId3"/>
    <p:sldId id="257" r:id="rId4"/>
    <p:sldId id="279" r:id="rId5"/>
    <p:sldId id="367" r:id="rId6"/>
    <p:sldId id="280" r:id="rId7"/>
    <p:sldId id="368" r:id="rId8"/>
    <p:sldId id="281" r:id="rId9"/>
    <p:sldId id="294" r:id="rId10"/>
    <p:sldId id="282" r:id="rId11"/>
    <p:sldId id="299" r:id="rId12"/>
    <p:sldId id="301" r:id="rId13"/>
    <p:sldId id="401" r:id="rId14"/>
    <p:sldId id="305" r:id="rId15"/>
    <p:sldId id="291" r:id="rId16"/>
    <p:sldId id="302" r:id="rId17"/>
    <p:sldId id="303" r:id="rId18"/>
    <p:sldId id="304" r:id="rId19"/>
    <p:sldId id="283" r:id="rId20"/>
    <p:sldId id="284" r:id="rId21"/>
    <p:sldId id="285" r:id="rId22"/>
    <p:sldId id="387" r:id="rId23"/>
    <p:sldId id="388" r:id="rId24"/>
    <p:sldId id="295" r:id="rId25"/>
    <p:sldId id="306" r:id="rId26"/>
    <p:sldId id="296" r:id="rId27"/>
    <p:sldId id="307" r:id="rId28"/>
    <p:sldId id="308" r:id="rId29"/>
    <p:sldId id="286" r:id="rId30"/>
    <p:sldId id="297" r:id="rId31"/>
    <p:sldId id="309" r:id="rId32"/>
    <p:sldId id="310" r:id="rId33"/>
    <p:sldId id="314" r:id="rId34"/>
    <p:sldId id="315" r:id="rId35"/>
    <p:sldId id="311" r:id="rId36"/>
    <p:sldId id="287" r:id="rId37"/>
    <p:sldId id="316" r:id="rId38"/>
    <p:sldId id="317" r:id="rId39"/>
    <p:sldId id="318" r:id="rId40"/>
    <p:sldId id="312" r:id="rId41"/>
    <p:sldId id="288" r:id="rId42"/>
    <p:sldId id="321" r:id="rId43"/>
    <p:sldId id="319" r:id="rId44"/>
    <p:sldId id="320" r:id="rId45"/>
    <p:sldId id="322" r:id="rId46"/>
    <p:sldId id="28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218" autoAdjust="0"/>
  </p:normalViewPr>
  <p:slideViewPr>
    <p:cSldViewPr snapToGrid="0" snapToObjects="1">
      <p:cViewPr varScale="1">
        <p:scale>
          <a:sx n="120" d="100"/>
          <a:sy n="120" d="100"/>
        </p:scale>
        <p:origin x="173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1994EC-483D-324E-A14B-FCB2363A6145}" type="datetimeFigureOut">
              <a:rPr lang="en-US" smtClean="0"/>
              <a:t>5/18/23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95025C-7BC1-FD44-A669-36723E548FD6}" type="slidenum">
              <a:rPr lang="en-US" smtClean="0"/>
              <a:t>‹#›</a:t>
            </a:fld>
            <a:endParaRPr lang="en-US"/>
          </a:p>
        </p:txBody>
      </p:sp>
    </p:spTree>
    <p:extLst>
      <p:ext uri="{BB962C8B-B14F-4D97-AF65-F5344CB8AC3E}">
        <p14:creationId xmlns:p14="http://schemas.microsoft.com/office/powerpoint/2010/main" val="2252315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AC850-72E3-3F4D-B35F-F73F8A3CE0A9}" type="datetimeFigureOut">
              <a:rPr lang="en-US" smtClean="0"/>
              <a:t>5/18/23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4428D-4341-6C4B-9BB6-4FE91131A26C}" type="slidenum">
              <a:rPr lang="en-US" smtClean="0"/>
              <a:t>‹#›</a:t>
            </a:fld>
            <a:endParaRPr lang="en-US"/>
          </a:p>
        </p:txBody>
      </p:sp>
    </p:spTree>
    <p:extLst>
      <p:ext uri="{BB962C8B-B14F-4D97-AF65-F5344CB8AC3E}">
        <p14:creationId xmlns:p14="http://schemas.microsoft.com/office/powerpoint/2010/main" val="38560579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4428D-4341-6C4B-9BB6-4FE91131A26C}" type="slidenum">
              <a:rPr lang="en-US" smtClean="0"/>
              <a:t>1</a:t>
            </a:fld>
            <a:endParaRPr lang="en-US"/>
          </a:p>
        </p:txBody>
      </p:sp>
    </p:spTree>
    <p:extLst>
      <p:ext uri="{BB962C8B-B14F-4D97-AF65-F5344CB8AC3E}">
        <p14:creationId xmlns:p14="http://schemas.microsoft.com/office/powerpoint/2010/main" val="376810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96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5354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7FF8D0-70A2-2644-AB9A-71B243683867}" type="datetime1">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685800" y="3208935"/>
            <a:ext cx="7772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23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ADB3E-F530-B04E-9C00-73A665A746DF}" type="datetime1">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7" name="Straight Connector 6"/>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29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AA8647-DDC8-8045-929B-87F8A0123AAC}" type="datetime1">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310729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8639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Width Title">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609601"/>
            <a:ext cx="8329613" cy="697577"/>
          </a:xfrm>
        </p:spPr>
        <p:txBody>
          <a:bodyPr/>
          <a:lstStyle>
            <a:lvl1pPr>
              <a:defRPr b="1" baseline="0">
                <a:solidFill>
                  <a:schemeClr val="tx1"/>
                </a:solidFill>
              </a:defRPr>
            </a:lvl1pPr>
          </a:lstStyle>
          <a:p>
            <a:r>
              <a:rPr lang="en-US" dirty="0"/>
              <a:t>Insert headline here – up to 2 full width lines</a:t>
            </a:r>
          </a:p>
        </p:txBody>
      </p:sp>
    </p:spTree>
    <p:extLst>
      <p:ext uri="{BB962C8B-B14F-4D97-AF65-F5344CB8AC3E}">
        <p14:creationId xmlns:p14="http://schemas.microsoft.com/office/powerpoint/2010/main" val="12483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98730-4C36-8843-9EA4-9C3064893DBD}" type="datetime1">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4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07688-05DA-4D47-AA55-61A105CE9D81}" type="datetime1">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252130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F4D28-8309-FE49-AB2C-BE2DC70C9A1C}" type="datetime1">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cxnSp>
        <p:nvCxnSpPr>
          <p:cNvPr id="8" name="Straight Connector 7"/>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3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C85934-7B0D-E641-970A-4611A6D96867}" type="datetime1">
              <a:rPr lang="en-US" smtClean="0"/>
              <a:t>5/18/23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157AA-4A4D-2C48-B0F6-C526C028AE97}" type="slidenum">
              <a:rPr lang="en-US" smtClean="0"/>
              <a:t>‹#›</a:t>
            </a:fld>
            <a:endParaRPr lang="en-US"/>
          </a:p>
        </p:txBody>
      </p:sp>
      <p:cxnSp>
        <p:nvCxnSpPr>
          <p:cNvPr id="10" name="Straight Connector 9"/>
          <p:cNvCxnSpPr/>
          <p:nvPr userDrawn="1"/>
        </p:nvCxnSpPr>
        <p:spPr>
          <a:xfrm>
            <a:off x="457200" y="14947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14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86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E954B22-D73B-5641-AE5B-A44D888704A2}" type="datetime1">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157AA-4A4D-2C48-B0F6-C526C028AE97}" type="slidenum">
              <a:rPr lang="en-US" smtClean="0"/>
              <a:t>‹#›</a:t>
            </a:fld>
            <a:endParaRPr lang="en-US"/>
          </a:p>
        </p:txBody>
      </p:sp>
      <p:cxnSp>
        <p:nvCxnSpPr>
          <p:cNvPr id="6" name="Straight Connector 5"/>
          <p:cNvCxnSpPr/>
          <p:nvPr userDrawn="1"/>
        </p:nvCxnSpPr>
        <p:spPr>
          <a:xfrm>
            <a:off x="457200" y="1304220"/>
            <a:ext cx="8229600" cy="86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3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6C4A-8140-4243-9F4B-6A0F328069B3}" type="datetime1">
              <a:rPr lang="en-US" smtClean="0"/>
              <a:t>5/18/23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189164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7471A-7A79-1F42-B8F4-4C366A4D2860}" type="datetime1">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41098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C599A-C565-AA4F-B0B7-B1C9F3E19B32}" type="datetime1">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157AA-4A4D-2C48-B0F6-C526C028AE97}" type="slidenum">
              <a:rPr lang="en-US" smtClean="0"/>
              <a:t>‹#›</a:t>
            </a:fld>
            <a:endParaRPr lang="en-US"/>
          </a:p>
        </p:txBody>
      </p:sp>
    </p:spTree>
    <p:extLst>
      <p:ext uri="{BB962C8B-B14F-4D97-AF65-F5344CB8AC3E}">
        <p14:creationId xmlns:p14="http://schemas.microsoft.com/office/powerpoint/2010/main" val="49452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93804-F157-E84E-A058-6F1D58E71D89}" type="datetime1">
              <a:rPr lang="en-US" smtClean="0"/>
              <a:t>5/18/23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157AA-4A4D-2C48-B0F6-C526C028AE97}" type="slidenum">
              <a:rPr lang="en-US" smtClean="0"/>
              <a:t>‹#›</a:t>
            </a:fld>
            <a:endParaRPr lang="en-US"/>
          </a:p>
        </p:txBody>
      </p:sp>
    </p:spTree>
    <p:extLst>
      <p:ext uri="{BB962C8B-B14F-4D97-AF65-F5344CB8AC3E}">
        <p14:creationId xmlns:p14="http://schemas.microsoft.com/office/powerpoint/2010/main" val="126296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clulab.org/gentlenlp/chapter9.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197" y="1628665"/>
            <a:ext cx="8544329" cy="1470025"/>
          </a:xfrm>
        </p:spPr>
        <p:txBody>
          <a:bodyPr>
            <a:noAutofit/>
          </a:bodyPr>
          <a:lstStyle/>
          <a:p>
            <a:r>
              <a:rPr lang="en-US" sz="2400" b="1" dirty="0"/>
              <a:t>Deep Learning for Natural Language Processing</a:t>
            </a:r>
            <a:br>
              <a:rPr lang="en-US" sz="2400" b="1" dirty="0"/>
            </a:br>
            <a:r>
              <a:rPr lang="en-US" sz="2400" b="1" dirty="0"/>
              <a:t>DLNLP 10: Contextualized Embeddings and Transformer Networks</a:t>
            </a:r>
            <a:br>
              <a:rPr lang="en-US" sz="2400" b="1" dirty="0"/>
            </a:br>
            <a:r>
              <a:rPr lang="en-US" sz="2400" b="1" dirty="0"/>
              <a:t>(just the encoder for now)</a:t>
            </a:r>
          </a:p>
        </p:txBody>
      </p:sp>
      <p:sp>
        <p:nvSpPr>
          <p:cNvPr id="4" name="Subtitle 3"/>
          <p:cNvSpPr>
            <a:spLocks noGrp="1"/>
          </p:cNvSpPr>
          <p:nvPr>
            <p:ph type="subTitle" idx="1"/>
          </p:nvPr>
        </p:nvSpPr>
        <p:spPr>
          <a:xfrm>
            <a:off x="685800" y="3462875"/>
            <a:ext cx="7772400" cy="1242940"/>
          </a:xfrm>
        </p:spPr>
        <p:txBody>
          <a:bodyPr>
            <a:noAutofit/>
          </a:bodyPr>
          <a:lstStyle/>
          <a:p>
            <a:r>
              <a:rPr lang="en-US" sz="2800" dirty="0">
                <a:solidFill>
                  <a:srgbClr val="000000"/>
                </a:solidFill>
              </a:rPr>
              <a:t>Mihai Surdeanu </a:t>
            </a:r>
            <a:r>
              <a:rPr lang="en-US" sz="2800" dirty="0">
                <a:solidFill>
                  <a:schemeClr val="tx1"/>
                </a:solidFill>
              </a:rPr>
              <a:t>and Marco A. </a:t>
            </a:r>
            <a:r>
              <a:rPr lang="en-US" sz="2800" dirty="0" err="1">
                <a:solidFill>
                  <a:schemeClr val="tx1"/>
                </a:solidFill>
              </a:rPr>
              <a:t>Valenzuela-Escárcega</a:t>
            </a:r>
            <a:endParaRPr lang="en-US" sz="2800" b="1" dirty="0">
              <a:solidFill>
                <a:schemeClr val="tx1"/>
              </a:solidFill>
            </a:endParaRPr>
          </a:p>
        </p:txBody>
      </p:sp>
      <p:sp>
        <p:nvSpPr>
          <p:cNvPr id="3" name="Slide Number Placeholder 2"/>
          <p:cNvSpPr>
            <a:spLocks noGrp="1"/>
          </p:cNvSpPr>
          <p:nvPr>
            <p:ph type="sldNum" sz="quarter" idx="12"/>
          </p:nvPr>
        </p:nvSpPr>
        <p:spPr/>
        <p:txBody>
          <a:bodyPr/>
          <a:lstStyle/>
          <a:p>
            <a:fld id="{FF5157AA-4A4D-2C48-B0F6-C526C028AE97}" type="slidenum">
              <a:rPr lang="en-US" smtClean="0"/>
              <a:t>1</a:t>
            </a:fld>
            <a:endParaRPr lang="en-US"/>
          </a:p>
        </p:txBody>
      </p:sp>
      <p:pic>
        <p:nvPicPr>
          <p:cNvPr id="6" name="Picture 5"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464" y="5379153"/>
            <a:ext cx="3438142" cy="857621"/>
          </a:xfrm>
          <a:prstGeom prst="rect">
            <a:avLst/>
          </a:prstGeom>
        </p:spPr>
      </p:pic>
      <p:pic>
        <p:nvPicPr>
          <p:cNvPr id="8" name="Picture 7" descr="clula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270" y="4998175"/>
            <a:ext cx="1487859" cy="1859825"/>
          </a:xfrm>
          <a:prstGeom prst="rect">
            <a:avLst/>
          </a:prstGeom>
        </p:spPr>
      </p:pic>
    </p:spTree>
    <p:extLst>
      <p:ext uri="{BB962C8B-B14F-4D97-AF65-F5344CB8AC3E}">
        <p14:creationId xmlns:p14="http://schemas.microsoft.com/office/powerpoint/2010/main" val="143403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10</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33E06E58-472F-424C-BA6D-E191641A8092}"/>
              </a:ext>
            </a:extLst>
          </p:cNvPr>
          <p:cNvSpPr txBox="1"/>
          <p:nvPr/>
        </p:nvSpPr>
        <p:spPr>
          <a:xfrm>
            <a:off x="2200407" y="5100917"/>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61073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2CAA-7A43-D04F-B9ED-14DE3DDD8441}"/>
              </a:ext>
            </a:extLst>
          </p:cNvPr>
          <p:cNvSpPr>
            <a:spLocks noGrp="1"/>
          </p:cNvSpPr>
          <p:nvPr>
            <p:ph type="title"/>
          </p:nvPr>
        </p:nvSpPr>
        <p:spPr/>
        <p:txBody>
          <a:bodyPr/>
          <a:lstStyle/>
          <a:p>
            <a:r>
              <a:rPr lang="en-US" dirty="0"/>
              <a:t>Positional embeddings</a:t>
            </a:r>
          </a:p>
        </p:txBody>
      </p:sp>
      <p:sp>
        <p:nvSpPr>
          <p:cNvPr id="3" name="Slide Number Placeholder 2">
            <a:extLst>
              <a:ext uri="{FF2B5EF4-FFF2-40B4-BE49-F238E27FC236}">
                <a16:creationId xmlns:a16="http://schemas.microsoft.com/office/drawing/2014/main" id="{890105F6-A6CC-0D45-8DF3-BF40165BA573}"/>
              </a:ext>
            </a:extLst>
          </p:cNvPr>
          <p:cNvSpPr>
            <a:spLocks noGrp="1"/>
          </p:cNvSpPr>
          <p:nvPr>
            <p:ph type="sldNum" sz="quarter" idx="12"/>
          </p:nvPr>
        </p:nvSpPr>
        <p:spPr/>
        <p:txBody>
          <a:bodyPr/>
          <a:lstStyle/>
          <a:p>
            <a:fld id="{FF5157AA-4A4D-2C48-B0F6-C526C028AE97}" type="slidenum">
              <a:rPr lang="en-US" smtClean="0"/>
              <a:t>11</a:t>
            </a:fld>
            <a:endParaRPr lang="en-US"/>
          </a:p>
        </p:txBody>
      </p:sp>
      <p:pic>
        <p:nvPicPr>
          <p:cNvPr id="4" name="Picture 3">
            <a:extLst>
              <a:ext uri="{FF2B5EF4-FFF2-40B4-BE49-F238E27FC236}">
                <a16:creationId xmlns:a16="http://schemas.microsoft.com/office/drawing/2014/main" id="{A2AD46AB-14E8-BA40-A3BE-4169A9513659}"/>
              </a:ext>
            </a:extLst>
          </p:cNvPr>
          <p:cNvPicPr>
            <a:picLocks noChangeAspect="1"/>
          </p:cNvPicPr>
          <p:nvPr/>
        </p:nvPicPr>
        <p:blipFill>
          <a:blip r:embed="rId2"/>
          <a:stretch>
            <a:fillRect/>
          </a:stretch>
        </p:blipFill>
        <p:spPr>
          <a:xfrm>
            <a:off x="1591235" y="1538196"/>
            <a:ext cx="5961530" cy="2932315"/>
          </a:xfrm>
          <a:prstGeom prst="rect">
            <a:avLst/>
          </a:prstGeom>
        </p:spPr>
      </p:pic>
      <p:sp>
        <p:nvSpPr>
          <p:cNvPr id="5" name="Rounded Rectangular Callout 4">
            <a:extLst>
              <a:ext uri="{FF2B5EF4-FFF2-40B4-BE49-F238E27FC236}">
                <a16:creationId xmlns:a16="http://schemas.microsoft.com/office/drawing/2014/main" id="{728455D3-062B-7C43-87E5-DD5C6A88197D}"/>
              </a:ext>
            </a:extLst>
          </p:cNvPr>
          <p:cNvSpPr/>
          <p:nvPr/>
        </p:nvSpPr>
        <p:spPr>
          <a:xfrm>
            <a:off x="2859740" y="4802207"/>
            <a:ext cx="4347883" cy="1014036"/>
          </a:xfrm>
          <a:prstGeom prst="wedgeRoundRectCallout">
            <a:avLst>
              <a:gd name="adj1" fmla="val -21291"/>
              <a:gd name="adj2" fmla="val -699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Prevent this architecture from being a bag of words!</a:t>
            </a:r>
          </a:p>
        </p:txBody>
      </p:sp>
    </p:spTree>
    <p:extLst>
      <p:ext uri="{BB962C8B-B14F-4D97-AF65-F5344CB8AC3E}">
        <p14:creationId xmlns:p14="http://schemas.microsoft.com/office/powerpoint/2010/main" val="58673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918-B40F-4A4E-B078-725196F38F47}"/>
              </a:ext>
            </a:extLst>
          </p:cNvPr>
          <p:cNvSpPr>
            <a:spLocks noGrp="1"/>
          </p:cNvSpPr>
          <p:nvPr>
            <p:ph type="title"/>
          </p:nvPr>
        </p:nvSpPr>
        <p:spPr/>
        <p:txBody>
          <a:bodyPr/>
          <a:lstStyle/>
          <a:p>
            <a:r>
              <a:rPr lang="en-US" dirty="0"/>
              <a:t>Positional embeddings</a:t>
            </a:r>
          </a:p>
        </p:txBody>
      </p:sp>
      <p:sp>
        <p:nvSpPr>
          <p:cNvPr id="3" name="Slide Number Placeholder 2">
            <a:extLst>
              <a:ext uri="{FF2B5EF4-FFF2-40B4-BE49-F238E27FC236}">
                <a16:creationId xmlns:a16="http://schemas.microsoft.com/office/drawing/2014/main" id="{E9290819-95FD-A449-9804-3AA8B2CDFFBD}"/>
              </a:ext>
            </a:extLst>
          </p:cNvPr>
          <p:cNvSpPr>
            <a:spLocks noGrp="1"/>
          </p:cNvSpPr>
          <p:nvPr>
            <p:ph type="sldNum" sz="quarter" idx="12"/>
          </p:nvPr>
        </p:nvSpPr>
        <p:spPr/>
        <p:txBody>
          <a:bodyPr/>
          <a:lstStyle/>
          <a:p>
            <a:fld id="{FF5157AA-4A4D-2C48-B0F6-C526C028AE97}" type="slidenum">
              <a:rPr lang="en-US" smtClean="0"/>
              <a:t>12</a:t>
            </a:fld>
            <a:endParaRPr lang="en-US"/>
          </a:p>
        </p:txBody>
      </p:sp>
      <p:pic>
        <p:nvPicPr>
          <p:cNvPr id="5" name="Picture 4">
            <a:extLst>
              <a:ext uri="{FF2B5EF4-FFF2-40B4-BE49-F238E27FC236}">
                <a16:creationId xmlns:a16="http://schemas.microsoft.com/office/drawing/2014/main" id="{7A99A320-8382-2646-AFE8-DD2048D02F98}"/>
              </a:ext>
            </a:extLst>
          </p:cNvPr>
          <p:cNvPicPr>
            <a:picLocks noChangeAspect="1"/>
          </p:cNvPicPr>
          <p:nvPr/>
        </p:nvPicPr>
        <p:blipFill>
          <a:blip r:embed="rId2"/>
          <a:stretch>
            <a:fillRect/>
          </a:stretch>
        </p:blipFill>
        <p:spPr>
          <a:xfrm>
            <a:off x="1353671" y="2770545"/>
            <a:ext cx="5307106" cy="183118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sp>
        <p:nvSpPr>
          <p:cNvPr id="6" name="Rounded Rectangular Callout 5">
            <a:extLst>
              <a:ext uri="{FF2B5EF4-FFF2-40B4-BE49-F238E27FC236}">
                <a16:creationId xmlns:a16="http://schemas.microsoft.com/office/drawing/2014/main" id="{528FD697-CBBC-1745-A8F3-E4E078EFF9FC}"/>
              </a:ext>
            </a:extLst>
          </p:cNvPr>
          <p:cNvSpPr/>
          <p:nvPr/>
        </p:nvSpPr>
        <p:spPr>
          <a:xfrm>
            <a:off x="1766048" y="4858849"/>
            <a:ext cx="5181600" cy="531793"/>
          </a:xfrm>
          <a:prstGeom prst="wedgeRoundRectCallout">
            <a:avLst>
              <a:gd name="adj1" fmla="val -22698"/>
              <a:gd name="adj2" fmla="val -948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W</a:t>
            </a:r>
            <a:r>
              <a:rPr lang="en-US" sz="3200" baseline="-25000" dirty="0"/>
              <a:t>i</a:t>
            </a:r>
            <a:r>
              <a:rPr lang="en-US" sz="3200" dirty="0"/>
              <a:t>: static word embeddings</a:t>
            </a:r>
          </a:p>
        </p:txBody>
      </p:sp>
      <p:sp>
        <p:nvSpPr>
          <p:cNvPr id="7" name="Rounded Rectangular Callout 6">
            <a:extLst>
              <a:ext uri="{FF2B5EF4-FFF2-40B4-BE49-F238E27FC236}">
                <a16:creationId xmlns:a16="http://schemas.microsoft.com/office/drawing/2014/main" id="{13627859-110F-D347-8308-4F3D08422D22}"/>
              </a:ext>
            </a:extLst>
          </p:cNvPr>
          <p:cNvSpPr/>
          <p:nvPr/>
        </p:nvSpPr>
        <p:spPr>
          <a:xfrm>
            <a:off x="1048871" y="1463619"/>
            <a:ext cx="6741459" cy="1001435"/>
          </a:xfrm>
          <a:prstGeom prst="wedgeRoundRectCallout">
            <a:avLst>
              <a:gd name="adj1" fmla="val -14332"/>
              <a:gd name="adj2" fmla="val 774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x</a:t>
            </a:r>
            <a:r>
              <a:rPr lang="en-US" sz="3200" baseline="-25000" dirty="0"/>
              <a:t>i</a:t>
            </a:r>
            <a:r>
              <a:rPr lang="en-US" sz="3200" dirty="0"/>
              <a:t> = [</a:t>
            </a:r>
            <a:r>
              <a:rPr lang="en-US" sz="3200" b="1" dirty="0" err="1"/>
              <a:t>w</a:t>
            </a:r>
            <a:r>
              <a:rPr lang="en-US" sz="3200" baseline="-25000" dirty="0" err="1"/>
              <a:t>i</a:t>
            </a:r>
            <a:r>
              <a:rPr lang="en-US" sz="3200" baseline="-25000" dirty="0"/>
              <a:t> </a:t>
            </a:r>
            <a:r>
              <a:rPr lang="en-US" sz="3200" dirty="0"/>
              <a:t>+ </a:t>
            </a:r>
            <a:r>
              <a:rPr lang="en-US" sz="3200" b="1" dirty="0"/>
              <a:t>p</a:t>
            </a:r>
            <a:r>
              <a:rPr lang="en-US" sz="3200" baseline="-25000" dirty="0"/>
              <a:t>i</a:t>
            </a:r>
            <a:r>
              <a:rPr lang="en-US" sz="3200" dirty="0"/>
              <a:t>], where </a:t>
            </a:r>
            <a:r>
              <a:rPr lang="en-US" sz="3200" b="1" dirty="0"/>
              <a:t>p</a:t>
            </a:r>
            <a:r>
              <a:rPr lang="en-US" sz="3200" baseline="-25000" dirty="0"/>
              <a:t>i</a:t>
            </a:r>
            <a:r>
              <a:rPr lang="en-US" sz="3200" dirty="0"/>
              <a:t> = f(</a:t>
            </a:r>
            <a:r>
              <a:rPr lang="en-US" sz="3200" dirty="0" err="1"/>
              <a:t>i</a:t>
            </a:r>
            <a:r>
              <a:rPr lang="en-US" sz="3200" dirty="0"/>
              <a:t>) encodes position information for token </a:t>
            </a:r>
            <a:r>
              <a:rPr lang="en-US" sz="3200" i="1" dirty="0" err="1"/>
              <a:t>i</a:t>
            </a:r>
            <a:endParaRPr lang="en-US" sz="3200" i="1" baseline="-25000" dirty="0"/>
          </a:p>
        </p:txBody>
      </p:sp>
    </p:spTree>
    <p:extLst>
      <p:ext uri="{BB962C8B-B14F-4D97-AF65-F5344CB8AC3E}">
        <p14:creationId xmlns:p14="http://schemas.microsoft.com/office/powerpoint/2010/main" val="65280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63DF18-1B79-A340-BA34-EF8C968626D4}"/>
              </a:ext>
            </a:extLst>
          </p:cNvPr>
          <p:cNvSpPr>
            <a:spLocks noGrp="1"/>
          </p:cNvSpPr>
          <p:nvPr>
            <p:ph type="sldNum" sz="quarter" idx="12"/>
          </p:nvPr>
        </p:nvSpPr>
        <p:spPr/>
        <p:txBody>
          <a:bodyPr/>
          <a:lstStyle/>
          <a:p>
            <a:fld id="{FF5157AA-4A4D-2C48-B0F6-C526C028AE97}" type="slidenum">
              <a:rPr lang="en-US" smtClean="0"/>
              <a:t>13</a:t>
            </a:fld>
            <a:endParaRPr lang="en-US"/>
          </a:p>
        </p:txBody>
      </p:sp>
      <p:pic>
        <p:nvPicPr>
          <p:cNvPr id="4" name="Picture 3">
            <a:extLst>
              <a:ext uri="{FF2B5EF4-FFF2-40B4-BE49-F238E27FC236}">
                <a16:creationId xmlns:a16="http://schemas.microsoft.com/office/drawing/2014/main" id="{B1BFDB9A-4EAF-1E4F-8187-3782516EAF1E}"/>
              </a:ext>
            </a:extLst>
          </p:cNvPr>
          <p:cNvPicPr>
            <a:picLocks noChangeAspect="1"/>
          </p:cNvPicPr>
          <p:nvPr/>
        </p:nvPicPr>
        <p:blipFill>
          <a:blip r:embed="rId2"/>
          <a:stretch>
            <a:fillRect/>
          </a:stretch>
        </p:blipFill>
        <p:spPr>
          <a:xfrm>
            <a:off x="1449268" y="164889"/>
            <a:ext cx="6720590" cy="4923728"/>
          </a:xfrm>
          <a:prstGeom prst="rect">
            <a:avLst/>
          </a:prstGeom>
        </p:spPr>
      </p:pic>
      <p:sp>
        <p:nvSpPr>
          <p:cNvPr id="5" name="Rectangle 4">
            <a:extLst>
              <a:ext uri="{FF2B5EF4-FFF2-40B4-BE49-F238E27FC236}">
                <a16:creationId xmlns:a16="http://schemas.microsoft.com/office/drawing/2014/main" id="{710D2B34-A2C3-4D4E-8D44-344B904DF464}"/>
              </a:ext>
            </a:extLst>
          </p:cNvPr>
          <p:cNvSpPr/>
          <p:nvPr/>
        </p:nvSpPr>
        <p:spPr>
          <a:xfrm>
            <a:off x="322729" y="5245430"/>
            <a:ext cx="8041340" cy="954107"/>
          </a:xfrm>
          <a:prstGeom prst="rect">
            <a:avLst/>
          </a:prstGeom>
        </p:spPr>
        <p:txBody>
          <a:bodyPr wrap="square">
            <a:spAutoFit/>
          </a:bodyPr>
          <a:lstStyle/>
          <a:p>
            <a:r>
              <a:rPr lang="en-US" sz="1400" dirty="0">
                <a:latin typeface="Helvetica" pitchFamily="2" charset="0"/>
              </a:rPr>
              <a:t>A real example of positional encoding for 20 words (rows) with an embedding size of 512 (columns). You can see that it appears split in half down the center. That's because the values of the left half are generated by one function (which uses sine), and the right half is generated by another function (which uses cosine). They're then concatenated to form each of the positional encoding vectors.</a:t>
            </a:r>
            <a:endParaRPr lang="en-US" sz="1400" dirty="0"/>
          </a:p>
        </p:txBody>
      </p:sp>
    </p:spTree>
    <p:extLst>
      <p:ext uri="{BB962C8B-B14F-4D97-AF65-F5344CB8AC3E}">
        <p14:creationId xmlns:p14="http://schemas.microsoft.com/office/powerpoint/2010/main" val="425455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8ACE-C439-A74B-8C29-70B7EF973944}"/>
              </a:ext>
            </a:extLst>
          </p:cNvPr>
          <p:cNvSpPr>
            <a:spLocks noGrp="1"/>
          </p:cNvSpPr>
          <p:nvPr>
            <p:ph type="title"/>
          </p:nvPr>
        </p:nvSpPr>
        <p:spPr/>
        <p:txBody>
          <a:bodyPr/>
          <a:lstStyle/>
          <a:p>
            <a:r>
              <a:rPr lang="en-US" dirty="0"/>
              <a:t>Example of positional embeddings</a:t>
            </a:r>
          </a:p>
        </p:txBody>
      </p:sp>
      <p:sp>
        <p:nvSpPr>
          <p:cNvPr id="3" name="Slide Number Placeholder 2">
            <a:extLst>
              <a:ext uri="{FF2B5EF4-FFF2-40B4-BE49-F238E27FC236}">
                <a16:creationId xmlns:a16="http://schemas.microsoft.com/office/drawing/2014/main" id="{6685DD2B-FEDC-B548-8334-EE1B9A06C980}"/>
              </a:ext>
            </a:extLst>
          </p:cNvPr>
          <p:cNvSpPr>
            <a:spLocks noGrp="1"/>
          </p:cNvSpPr>
          <p:nvPr>
            <p:ph type="sldNum" sz="quarter" idx="12"/>
          </p:nvPr>
        </p:nvSpPr>
        <p:spPr/>
        <p:txBody>
          <a:bodyPr/>
          <a:lstStyle/>
          <a:p>
            <a:fld id="{FF5157AA-4A4D-2C48-B0F6-C526C028AE97}" type="slidenum">
              <a:rPr lang="en-US" smtClean="0"/>
              <a:t>14</a:t>
            </a:fld>
            <a:endParaRPr lang="en-US"/>
          </a:p>
        </p:txBody>
      </p:sp>
      <p:pic>
        <p:nvPicPr>
          <p:cNvPr id="5" name="Picture 4" descr="Diagram&#10;&#10;Description automatically generated with medium confidence">
            <a:extLst>
              <a:ext uri="{FF2B5EF4-FFF2-40B4-BE49-F238E27FC236}">
                <a16:creationId xmlns:a16="http://schemas.microsoft.com/office/drawing/2014/main" id="{D4D202A4-A4C2-4341-B5D9-5C83CB323F0B}"/>
              </a:ext>
            </a:extLst>
          </p:cNvPr>
          <p:cNvPicPr>
            <a:picLocks noChangeAspect="1"/>
          </p:cNvPicPr>
          <p:nvPr/>
        </p:nvPicPr>
        <p:blipFill>
          <a:blip r:embed="rId2"/>
          <a:stretch>
            <a:fillRect/>
          </a:stretch>
        </p:blipFill>
        <p:spPr>
          <a:xfrm>
            <a:off x="770860" y="1544292"/>
            <a:ext cx="7602279" cy="2391327"/>
          </a:xfrm>
          <a:prstGeom prst="rect">
            <a:avLst/>
          </a:prstGeom>
        </p:spPr>
      </p:pic>
      <p:sp>
        <p:nvSpPr>
          <p:cNvPr id="6" name="Rectangle 5">
            <a:extLst>
              <a:ext uri="{FF2B5EF4-FFF2-40B4-BE49-F238E27FC236}">
                <a16:creationId xmlns:a16="http://schemas.microsoft.com/office/drawing/2014/main" id="{2DA9D82E-23EA-B94F-9F01-E506E271C48F}"/>
              </a:ext>
            </a:extLst>
          </p:cNvPr>
          <p:cNvSpPr/>
          <p:nvPr/>
        </p:nvSpPr>
        <p:spPr>
          <a:xfrm>
            <a:off x="1376029" y="6352143"/>
            <a:ext cx="6391939" cy="369332"/>
          </a:xfrm>
          <a:prstGeom prst="rect">
            <a:avLst/>
          </a:prstGeom>
        </p:spPr>
        <p:txBody>
          <a:bodyPr wrap="square">
            <a:spAutoFit/>
          </a:bodyPr>
          <a:lstStyle/>
          <a:p>
            <a:pPr algn="ctr"/>
            <a:r>
              <a:rPr lang="en-US" dirty="0">
                <a:solidFill>
                  <a:schemeClr val="bg1">
                    <a:lumMod val="50000"/>
                  </a:schemeClr>
                </a:solidFill>
              </a:rPr>
              <a:t>From https://</a:t>
            </a:r>
            <a:r>
              <a:rPr lang="en-US" dirty="0" err="1">
                <a:solidFill>
                  <a:schemeClr val="bg1">
                    <a:lumMod val="50000"/>
                  </a:schemeClr>
                </a:solidFill>
              </a:rPr>
              <a:t>jalammar.github.io</a:t>
            </a:r>
            <a:r>
              <a:rPr lang="en-US" dirty="0">
                <a:solidFill>
                  <a:schemeClr val="bg1">
                    <a:lumMod val="50000"/>
                  </a:schemeClr>
                </a:solidFill>
              </a:rPr>
              <a:t>/illustrated-transformer/</a:t>
            </a:r>
          </a:p>
        </p:txBody>
      </p:sp>
      <p:sp>
        <p:nvSpPr>
          <p:cNvPr id="7" name="Rounded Rectangular Callout 6">
            <a:extLst>
              <a:ext uri="{FF2B5EF4-FFF2-40B4-BE49-F238E27FC236}">
                <a16:creationId xmlns:a16="http://schemas.microsoft.com/office/drawing/2014/main" id="{D8A21F7E-ECFD-3243-BA72-56C37A6230D6}"/>
              </a:ext>
            </a:extLst>
          </p:cNvPr>
          <p:cNvSpPr/>
          <p:nvPr/>
        </p:nvSpPr>
        <p:spPr>
          <a:xfrm>
            <a:off x="626677" y="4677421"/>
            <a:ext cx="6753838" cy="997665"/>
          </a:xfrm>
          <a:prstGeom prst="wedgeRoundRectCallout">
            <a:avLst>
              <a:gd name="adj1" fmla="val 15125"/>
              <a:gd name="adj2" fmla="val -3014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What’s the problem with this approach?</a:t>
            </a:r>
          </a:p>
        </p:txBody>
      </p:sp>
    </p:spTree>
    <p:extLst>
      <p:ext uri="{BB962C8B-B14F-4D97-AF65-F5344CB8AC3E}">
        <p14:creationId xmlns:p14="http://schemas.microsoft.com/office/powerpoint/2010/main" val="9595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15</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8149609D-AAD8-1B42-B91D-547314FFB014}"/>
              </a:ext>
            </a:extLst>
          </p:cNvPr>
          <p:cNvSpPr txBox="1"/>
          <p:nvPr/>
        </p:nvSpPr>
        <p:spPr>
          <a:xfrm>
            <a:off x="2184933" y="4267199"/>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02560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CCBD-D628-564E-BE18-C2C00B129D15}"/>
              </a:ext>
            </a:extLst>
          </p:cNvPr>
          <p:cNvSpPr>
            <a:spLocks noGrp="1"/>
          </p:cNvSpPr>
          <p:nvPr>
            <p:ph type="title"/>
          </p:nvPr>
        </p:nvSpPr>
        <p:spPr/>
        <p:txBody>
          <a:bodyPr/>
          <a:lstStyle/>
          <a:p>
            <a:r>
              <a:rPr lang="en-US" dirty="0"/>
              <a:t>Self attention</a:t>
            </a:r>
          </a:p>
        </p:txBody>
      </p:sp>
      <p:sp>
        <p:nvSpPr>
          <p:cNvPr id="4" name="Content Placeholder 3">
            <a:extLst>
              <a:ext uri="{FF2B5EF4-FFF2-40B4-BE49-F238E27FC236}">
                <a16:creationId xmlns:a16="http://schemas.microsoft.com/office/drawing/2014/main" id="{0C783314-908B-A74E-AD87-059776DEE170}"/>
              </a:ext>
            </a:extLst>
          </p:cNvPr>
          <p:cNvSpPr>
            <a:spLocks noGrp="1"/>
          </p:cNvSpPr>
          <p:nvPr>
            <p:ph idx="1"/>
          </p:nvPr>
        </p:nvSpPr>
        <p:spPr/>
        <p:txBody>
          <a:bodyPr/>
          <a:lstStyle/>
          <a:p>
            <a:r>
              <a:rPr lang="en-US" dirty="0"/>
              <a:t>Computes the actual weighted average of the </a:t>
            </a:r>
            <a:r>
              <a:rPr lang="en-US" b="1" dirty="0"/>
              <a:t>z</a:t>
            </a:r>
            <a:r>
              <a:rPr lang="en-US" dirty="0"/>
              <a:t> embeddings</a:t>
            </a:r>
          </a:p>
          <a:p>
            <a:r>
              <a:rPr lang="en-US" dirty="0"/>
              <a:t>These weights are computed using three vectors for each word </a:t>
            </a:r>
            <a:r>
              <a:rPr lang="en-US" i="1" dirty="0" err="1"/>
              <a:t>i</a:t>
            </a:r>
            <a:endParaRPr lang="en-US" i="1" dirty="0"/>
          </a:p>
          <a:p>
            <a:pPr lvl="1"/>
            <a:r>
              <a:rPr lang="en-US" dirty="0"/>
              <a:t>Query vector (</a:t>
            </a:r>
            <a:r>
              <a:rPr lang="en-US" b="1" dirty="0"/>
              <a:t>q</a:t>
            </a:r>
            <a:r>
              <a:rPr lang="en-US" baseline="-25000" dirty="0"/>
              <a:t>i</a:t>
            </a:r>
            <a:r>
              <a:rPr lang="en-US" dirty="0"/>
              <a:t>)</a:t>
            </a:r>
          </a:p>
          <a:p>
            <a:pPr lvl="1"/>
            <a:r>
              <a:rPr lang="en-US" dirty="0"/>
              <a:t>Key vector (</a:t>
            </a:r>
            <a:r>
              <a:rPr lang="en-US" b="1" dirty="0" err="1"/>
              <a:t>k</a:t>
            </a:r>
            <a:r>
              <a:rPr lang="en-US" baseline="-25000" dirty="0" err="1"/>
              <a:t>i</a:t>
            </a:r>
            <a:r>
              <a:rPr lang="en-US" dirty="0"/>
              <a:t>)</a:t>
            </a:r>
          </a:p>
          <a:p>
            <a:pPr lvl="1"/>
            <a:r>
              <a:rPr lang="en-US" dirty="0"/>
              <a:t>Value vector (</a:t>
            </a:r>
            <a:r>
              <a:rPr lang="en-US" b="1" dirty="0"/>
              <a:t>v</a:t>
            </a:r>
            <a:r>
              <a:rPr lang="en-US" baseline="-25000" dirty="0"/>
              <a:t>i</a:t>
            </a:r>
            <a:r>
              <a:rPr lang="en-US" dirty="0"/>
              <a:t>)</a:t>
            </a:r>
          </a:p>
        </p:txBody>
      </p:sp>
      <p:sp>
        <p:nvSpPr>
          <p:cNvPr id="3" name="Slide Number Placeholder 2">
            <a:extLst>
              <a:ext uri="{FF2B5EF4-FFF2-40B4-BE49-F238E27FC236}">
                <a16:creationId xmlns:a16="http://schemas.microsoft.com/office/drawing/2014/main" id="{4945DB3F-A928-D94B-9F9D-114560C50E2B}"/>
              </a:ext>
            </a:extLst>
          </p:cNvPr>
          <p:cNvSpPr>
            <a:spLocks noGrp="1"/>
          </p:cNvSpPr>
          <p:nvPr>
            <p:ph type="sldNum" sz="quarter" idx="12"/>
          </p:nvPr>
        </p:nvSpPr>
        <p:spPr/>
        <p:txBody>
          <a:bodyPr/>
          <a:lstStyle/>
          <a:p>
            <a:fld id="{FF5157AA-4A4D-2C48-B0F6-C526C028AE97}" type="slidenum">
              <a:rPr lang="en-US" smtClean="0"/>
              <a:t>16</a:t>
            </a:fld>
            <a:endParaRPr lang="en-US"/>
          </a:p>
        </p:txBody>
      </p:sp>
    </p:spTree>
    <p:extLst>
      <p:ext uri="{BB962C8B-B14F-4D97-AF65-F5344CB8AC3E}">
        <p14:creationId xmlns:p14="http://schemas.microsoft.com/office/powerpoint/2010/main" val="423943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EF29-FFC1-6C46-A1E9-9611C867FFE3}"/>
              </a:ext>
            </a:extLst>
          </p:cNvPr>
          <p:cNvSpPr>
            <a:spLocks noGrp="1"/>
          </p:cNvSpPr>
          <p:nvPr>
            <p:ph type="title"/>
          </p:nvPr>
        </p:nvSpPr>
        <p:spPr/>
        <p:txBody>
          <a:bodyPr/>
          <a:lstStyle/>
          <a:p>
            <a:r>
              <a:rPr lang="en-US" dirty="0"/>
              <a:t>Real-world analogy</a:t>
            </a:r>
          </a:p>
        </p:txBody>
      </p:sp>
      <p:sp>
        <p:nvSpPr>
          <p:cNvPr id="3" name="Content Placeholder 2">
            <a:extLst>
              <a:ext uri="{FF2B5EF4-FFF2-40B4-BE49-F238E27FC236}">
                <a16:creationId xmlns:a16="http://schemas.microsoft.com/office/drawing/2014/main" id="{FFC5D4FC-8806-BE49-8DF8-25AE42D9938B}"/>
              </a:ext>
            </a:extLst>
          </p:cNvPr>
          <p:cNvSpPr>
            <a:spLocks noGrp="1"/>
          </p:cNvSpPr>
          <p:nvPr>
            <p:ph idx="1"/>
          </p:nvPr>
        </p:nvSpPr>
        <p:spPr>
          <a:xfrm>
            <a:off x="457200" y="1600200"/>
            <a:ext cx="5087991" cy="4525963"/>
          </a:xfrm>
        </p:spPr>
        <p:txBody>
          <a:bodyPr>
            <a:normAutofit/>
          </a:bodyPr>
          <a:lstStyle/>
          <a:p>
            <a:r>
              <a:rPr lang="en-US" sz="2400" dirty="0"/>
              <a:t>You are at a bakery and would like to buy a bagel</a:t>
            </a:r>
          </a:p>
          <a:p>
            <a:pPr lvl="1"/>
            <a:r>
              <a:rPr lang="en-US" sz="2000" dirty="0"/>
              <a:t>Query (“bagel”)</a:t>
            </a:r>
          </a:p>
          <a:p>
            <a:pPr lvl="1"/>
            <a:r>
              <a:rPr lang="en-US" sz="2000" dirty="0"/>
              <a:t>Name of a bakery product = key</a:t>
            </a:r>
          </a:p>
          <a:p>
            <a:pPr lvl="1"/>
            <a:r>
              <a:rPr lang="en-US" sz="2000" dirty="0"/>
              <a:t>Cost of each product = value</a:t>
            </a:r>
          </a:p>
          <a:p>
            <a:r>
              <a:rPr lang="en-US" sz="2400" dirty="0"/>
              <a:t>Our goal in this shopping experience is to pay more attention to the prices (or values) of the products (keys) that are closest to our interest (query). </a:t>
            </a:r>
          </a:p>
          <a:p>
            <a:pPr lvl="1"/>
            <a:endParaRPr lang="en-US" sz="2000" dirty="0"/>
          </a:p>
        </p:txBody>
      </p:sp>
      <p:sp>
        <p:nvSpPr>
          <p:cNvPr id="4" name="Slide Number Placeholder 3">
            <a:extLst>
              <a:ext uri="{FF2B5EF4-FFF2-40B4-BE49-F238E27FC236}">
                <a16:creationId xmlns:a16="http://schemas.microsoft.com/office/drawing/2014/main" id="{51E216FB-0A74-5B40-9CE0-2993F0797FA4}"/>
              </a:ext>
            </a:extLst>
          </p:cNvPr>
          <p:cNvSpPr>
            <a:spLocks noGrp="1"/>
          </p:cNvSpPr>
          <p:nvPr>
            <p:ph type="sldNum" sz="quarter" idx="12"/>
          </p:nvPr>
        </p:nvSpPr>
        <p:spPr/>
        <p:txBody>
          <a:bodyPr/>
          <a:lstStyle/>
          <a:p>
            <a:fld id="{FF5157AA-4A4D-2C48-B0F6-C526C028AE97}" type="slidenum">
              <a:rPr lang="en-US" smtClean="0"/>
              <a:t>17</a:t>
            </a:fld>
            <a:endParaRPr lang="en-US"/>
          </a:p>
        </p:txBody>
      </p:sp>
      <p:pic>
        <p:nvPicPr>
          <p:cNvPr id="6" name="Picture 5">
            <a:extLst>
              <a:ext uri="{FF2B5EF4-FFF2-40B4-BE49-F238E27FC236}">
                <a16:creationId xmlns:a16="http://schemas.microsoft.com/office/drawing/2014/main" id="{CF35556D-C906-7340-8807-9D221AFC4E02}"/>
              </a:ext>
            </a:extLst>
          </p:cNvPr>
          <p:cNvPicPr>
            <a:picLocks noChangeAspect="1"/>
          </p:cNvPicPr>
          <p:nvPr/>
        </p:nvPicPr>
        <p:blipFill>
          <a:blip r:embed="rId2"/>
          <a:stretch>
            <a:fillRect/>
          </a:stretch>
        </p:blipFill>
        <p:spPr>
          <a:xfrm>
            <a:off x="5545191" y="1850065"/>
            <a:ext cx="3343627" cy="3157870"/>
          </a:xfrm>
          <a:prstGeom prst="rect">
            <a:avLst/>
          </a:prstGeom>
        </p:spPr>
      </p:pic>
    </p:spTree>
    <p:extLst>
      <p:ext uri="{BB962C8B-B14F-4D97-AF65-F5344CB8AC3E}">
        <p14:creationId xmlns:p14="http://schemas.microsoft.com/office/powerpoint/2010/main" val="202845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F69B80-5707-9846-ADF3-D81FD8311B2D}"/>
              </a:ext>
            </a:extLst>
          </p:cNvPr>
          <p:cNvSpPr>
            <a:spLocks noGrp="1"/>
          </p:cNvSpPr>
          <p:nvPr>
            <p:ph type="title"/>
          </p:nvPr>
        </p:nvSpPr>
        <p:spPr/>
        <p:txBody>
          <a:bodyPr/>
          <a:lstStyle/>
          <a:p>
            <a:r>
              <a:rPr lang="en-US" dirty="0"/>
              <a:t>Self-attention algorithm</a:t>
            </a:r>
          </a:p>
        </p:txBody>
      </p:sp>
      <p:sp>
        <p:nvSpPr>
          <p:cNvPr id="4" name="Slide Number Placeholder 3">
            <a:extLst>
              <a:ext uri="{FF2B5EF4-FFF2-40B4-BE49-F238E27FC236}">
                <a16:creationId xmlns:a16="http://schemas.microsoft.com/office/drawing/2014/main" id="{F86A01C7-05F0-234F-8EE5-87FD6E581BCF}"/>
              </a:ext>
            </a:extLst>
          </p:cNvPr>
          <p:cNvSpPr>
            <a:spLocks noGrp="1"/>
          </p:cNvSpPr>
          <p:nvPr>
            <p:ph type="sldNum" sz="quarter" idx="12"/>
          </p:nvPr>
        </p:nvSpPr>
        <p:spPr/>
        <p:txBody>
          <a:bodyPr/>
          <a:lstStyle/>
          <a:p>
            <a:fld id="{FF5157AA-4A4D-2C48-B0F6-C526C028AE97}" type="slidenum">
              <a:rPr lang="en-US" smtClean="0"/>
              <a:t>18</a:t>
            </a:fld>
            <a:endParaRPr lang="en-US"/>
          </a:p>
        </p:txBody>
      </p:sp>
      <p:pic>
        <p:nvPicPr>
          <p:cNvPr id="6" name="Picture 5">
            <a:extLst>
              <a:ext uri="{FF2B5EF4-FFF2-40B4-BE49-F238E27FC236}">
                <a16:creationId xmlns:a16="http://schemas.microsoft.com/office/drawing/2014/main" id="{4308617C-94A5-8147-8271-5C3D942B00CE}"/>
              </a:ext>
            </a:extLst>
          </p:cNvPr>
          <p:cNvPicPr>
            <a:picLocks noChangeAspect="1"/>
          </p:cNvPicPr>
          <p:nvPr/>
        </p:nvPicPr>
        <p:blipFill>
          <a:blip r:embed="rId2"/>
          <a:stretch>
            <a:fillRect/>
          </a:stretch>
        </p:blipFill>
        <p:spPr>
          <a:xfrm>
            <a:off x="824753" y="1841765"/>
            <a:ext cx="7143256" cy="3922542"/>
          </a:xfrm>
          <a:prstGeom prst="rect">
            <a:avLst/>
          </a:prstGeom>
        </p:spPr>
      </p:pic>
    </p:spTree>
    <p:extLst>
      <p:ext uri="{BB962C8B-B14F-4D97-AF65-F5344CB8AC3E}">
        <p14:creationId xmlns:p14="http://schemas.microsoft.com/office/powerpoint/2010/main" val="318798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434AE-23EB-B341-ADDD-7AF5225D8492}"/>
              </a:ext>
            </a:extLst>
          </p:cNvPr>
          <p:cNvSpPr>
            <a:spLocks noGrp="1"/>
          </p:cNvSpPr>
          <p:nvPr>
            <p:ph type="title"/>
          </p:nvPr>
        </p:nvSpPr>
        <p:spPr/>
        <p:txBody>
          <a:bodyPr>
            <a:noAutofit/>
          </a:bodyPr>
          <a:lstStyle/>
          <a:p>
            <a:r>
              <a:rPr lang="en-US" sz="3200" dirty="0"/>
              <a:t>Walkthrough example for </a:t>
            </a:r>
            <a:br>
              <a:rPr lang="en-US" sz="3200" dirty="0"/>
            </a:br>
            <a:r>
              <a:rPr lang="en-US" sz="3200" i="1" dirty="0"/>
              <a:t>“bank”</a:t>
            </a:r>
            <a:r>
              <a:rPr lang="en-US" sz="3200" dirty="0"/>
              <a:t> in </a:t>
            </a:r>
            <a:r>
              <a:rPr lang="en-US" sz="3200" i="1" dirty="0"/>
              <a:t>“bank of the river”</a:t>
            </a:r>
          </a:p>
        </p:txBody>
      </p:sp>
      <p:sp>
        <p:nvSpPr>
          <p:cNvPr id="2" name="Slide Number Placeholder 1">
            <a:extLst>
              <a:ext uri="{FF2B5EF4-FFF2-40B4-BE49-F238E27FC236}">
                <a16:creationId xmlns:a16="http://schemas.microsoft.com/office/drawing/2014/main" id="{24A53AD4-FC4E-4E42-A4AC-E4F7B8718ECF}"/>
              </a:ext>
            </a:extLst>
          </p:cNvPr>
          <p:cNvSpPr>
            <a:spLocks noGrp="1"/>
          </p:cNvSpPr>
          <p:nvPr>
            <p:ph type="sldNum" sz="quarter" idx="12"/>
          </p:nvPr>
        </p:nvSpPr>
        <p:spPr/>
        <p:txBody>
          <a:bodyPr/>
          <a:lstStyle/>
          <a:p>
            <a:fld id="{FF5157AA-4A4D-2C48-B0F6-C526C028AE97}" type="slidenum">
              <a:rPr lang="en-US" smtClean="0"/>
              <a:t>19</a:t>
            </a:fld>
            <a:endParaRPr lang="en-US"/>
          </a:p>
        </p:txBody>
      </p:sp>
      <p:pic>
        <p:nvPicPr>
          <p:cNvPr id="4" name="Picture 3">
            <a:extLst>
              <a:ext uri="{FF2B5EF4-FFF2-40B4-BE49-F238E27FC236}">
                <a16:creationId xmlns:a16="http://schemas.microsoft.com/office/drawing/2014/main" id="{84EDE587-E292-8A41-A474-21385D8CA1B1}"/>
              </a:ext>
            </a:extLst>
          </p:cNvPr>
          <p:cNvPicPr>
            <a:picLocks noChangeAspect="1"/>
          </p:cNvPicPr>
          <p:nvPr/>
        </p:nvPicPr>
        <p:blipFill>
          <a:blip r:embed="rId2"/>
          <a:stretch>
            <a:fillRect/>
          </a:stretch>
        </p:blipFill>
        <p:spPr>
          <a:xfrm>
            <a:off x="1380689" y="1594035"/>
            <a:ext cx="6382622" cy="4912659"/>
          </a:xfrm>
          <a:prstGeom prst="rect">
            <a:avLst/>
          </a:prstGeom>
        </p:spPr>
      </p:pic>
      <p:sp>
        <p:nvSpPr>
          <p:cNvPr id="5" name="Rounded Rectangular Callout 4">
            <a:extLst>
              <a:ext uri="{FF2B5EF4-FFF2-40B4-BE49-F238E27FC236}">
                <a16:creationId xmlns:a16="http://schemas.microsoft.com/office/drawing/2014/main" id="{F501AA76-EB74-1011-CD53-3635BF7D9A5A}"/>
              </a:ext>
            </a:extLst>
          </p:cNvPr>
          <p:cNvSpPr/>
          <p:nvPr/>
        </p:nvSpPr>
        <p:spPr>
          <a:xfrm>
            <a:off x="6215742" y="3561003"/>
            <a:ext cx="2808515" cy="1464148"/>
          </a:xfrm>
          <a:prstGeom prst="wedgeRoundRectCallout">
            <a:avLst>
              <a:gd name="adj1" fmla="val -66611"/>
              <a:gd name="adj2" fmla="val -1261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How would you make this better (hint: think about those absolute position embeddings)?</a:t>
            </a:r>
          </a:p>
        </p:txBody>
      </p:sp>
    </p:spTree>
    <p:extLst>
      <p:ext uri="{BB962C8B-B14F-4D97-AF65-F5344CB8AC3E}">
        <p14:creationId xmlns:p14="http://schemas.microsoft.com/office/powerpoint/2010/main" val="13091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5C0C-FFFA-A546-BA6E-9108EBA37DBF}"/>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6C3E9FE-8B52-824A-83BC-D1B19DD2472D}"/>
              </a:ext>
            </a:extLst>
          </p:cNvPr>
          <p:cNvSpPr>
            <a:spLocks noGrp="1"/>
          </p:cNvSpPr>
          <p:nvPr>
            <p:ph idx="1"/>
          </p:nvPr>
        </p:nvSpPr>
        <p:spPr/>
        <p:txBody>
          <a:bodyPr/>
          <a:lstStyle/>
          <a:p>
            <a:r>
              <a:rPr lang="en-US" dirty="0"/>
              <a:t>Embeddings produced by word2vec are the same for all words regardless of their sense (because word2vec aggregates </a:t>
            </a:r>
            <a:r>
              <a:rPr lang="en-US" i="1" dirty="0"/>
              <a:t>all</a:t>
            </a:r>
            <a:r>
              <a:rPr lang="en-US" dirty="0"/>
              <a:t> contexts during training)</a:t>
            </a:r>
          </a:p>
          <a:p>
            <a:pPr lvl="1"/>
            <a:r>
              <a:rPr lang="en-US" i="1" dirty="0"/>
              <a:t>Bank</a:t>
            </a:r>
            <a:r>
              <a:rPr lang="en-US" dirty="0"/>
              <a:t> of the river</a:t>
            </a:r>
          </a:p>
          <a:p>
            <a:pPr lvl="1"/>
            <a:r>
              <a:rPr lang="en-US" i="1" dirty="0"/>
              <a:t>Bank</a:t>
            </a:r>
            <a:r>
              <a:rPr lang="en-US" dirty="0"/>
              <a:t> of America</a:t>
            </a:r>
          </a:p>
          <a:p>
            <a:r>
              <a:rPr lang="en-US" dirty="0"/>
              <a:t>We want </a:t>
            </a:r>
            <a:r>
              <a:rPr lang="en-US" i="1" dirty="0">
                <a:solidFill>
                  <a:srgbClr val="FF0000"/>
                </a:solidFill>
              </a:rPr>
              <a:t>contextualized embeddings</a:t>
            </a:r>
            <a:r>
              <a:rPr lang="en-US" dirty="0"/>
              <a:t>!</a:t>
            </a:r>
          </a:p>
        </p:txBody>
      </p:sp>
      <p:sp>
        <p:nvSpPr>
          <p:cNvPr id="4" name="Slide Number Placeholder 3">
            <a:extLst>
              <a:ext uri="{FF2B5EF4-FFF2-40B4-BE49-F238E27FC236}">
                <a16:creationId xmlns:a16="http://schemas.microsoft.com/office/drawing/2014/main" id="{85F26390-332F-DC49-8BE4-BBF0EC0E6C7A}"/>
              </a:ext>
            </a:extLst>
          </p:cNvPr>
          <p:cNvSpPr>
            <a:spLocks noGrp="1"/>
          </p:cNvSpPr>
          <p:nvPr>
            <p:ph type="sldNum" sz="quarter" idx="12"/>
          </p:nvPr>
        </p:nvSpPr>
        <p:spPr/>
        <p:txBody>
          <a:bodyPr/>
          <a:lstStyle/>
          <a:p>
            <a:fld id="{FF5157AA-4A4D-2C48-B0F6-C526C028AE97}" type="slidenum">
              <a:rPr lang="en-US" smtClean="0"/>
              <a:t>2</a:t>
            </a:fld>
            <a:endParaRPr lang="en-US"/>
          </a:p>
        </p:txBody>
      </p:sp>
    </p:spTree>
    <p:extLst>
      <p:ext uri="{BB962C8B-B14F-4D97-AF65-F5344CB8AC3E}">
        <p14:creationId xmlns:p14="http://schemas.microsoft.com/office/powerpoint/2010/main" val="19491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280BB-B45B-0945-948F-9794C801756F}"/>
              </a:ext>
            </a:extLst>
          </p:cNvPr>
          <p:cNvSpPr>
            <a:spLocks noGrp="1"/>
          </p:cNvSpPr>
          <p:nvPr>
            <p:ph type="title"/>
          </p:nvPr>
        </p:nvSpPr>
        <p:spPr/>
        <p:txBody>
          <a:bodyPr/>
          <a:lstStyle/>
          <a:p>
            <a:r>
              <a:rPr lang="en-US" dirty="0"/>
              <a:t>Self-attention parameters (1 head)</a:t>
            </a:r>
          </a:p>
        </p:txBody>
      </p:sp>
      <p:sp>
        <p:nvSpPr>
          <p:cNvPr id="6" name="Content Placeholder 5">
            <a:extLst>
              <a:ext uri="{FF2B5EF4-FFF2-40B4-BE49-F238E27FC236}">
                <a16:creationId xmlns:a16="http://schemas.microsoft.com/office/drawing/2014/main" id="{7AB16BE1-147E-5F40-B37B-6281E68FA2E6}"/>
              </a:ext>
            </a:extLst>
          </p:cNvPr>
          <p:cNvSpPr>
            <a:spLocks noGrp="1"/>
          </p:cNvSpPr>
          <p:nvPr>
            <p:ph idx="1"/>
          </p:nvPr>
        </p:nvSpPr>
        <p:spPr>
          <a:xfrm>
            <a:off x="457200" y="4616824"/>
            <a:ext cx="8229600" cy="1509339"/>
          </a:xfrm>
        </p:spPr>
        <p:txBody>
          <a:bodyPr/>
          <a:lstStyle/>
          <a:p>
            <a:r>
              <a:rPr lang="en-US" dirty="0"/>
              <a:t>Typically, the size of </a:t>
            </a:r>
            <a:r>
              <a:rPr lang="en-US" b="1" dirty="0"/>
              <a:t>x</a:t>
            </a:r>
            <a:r>
              <a:rPr lang="en-US" dirty="0"/>
              <a:t> is 512, and the size of </a:t>
            </a:r>
            <a:r>
              <a:rPr lang="en-US" b="1" dirty="0"/>
              <a:t>q, k</a:t>
            </a:r>
            <a:r>
              <a:rPr lang="en-US" dirty="0"/>
              <a:t>, and</a:t>
            </a:r>
            <a:r>
              <a:rPr lang="en-US" b="1" dirty="0"/>
              <a:t> v</a:t>
            </a:r>
            <a:r>
              <a:rPr lang="en-US" dirty="0"/>
              <a:t> is 64. </a:t>
            </a:r>
          </a:p>
        </p:txBody>
      </p:sp>
      <p:sp>
        <p:nvSpPr>
          <p:cNvPr id="2" name="Slide Number Placeholder 1">
            <a:extLst>
              <a:ext uri="{FF2B5EF4-FFF2-40B4-BE49-F238E27FC236}">
                <a16:creationId xmlns:a16="http://schemas.microsoft.com/office/drawing/2014/main" id="{C8BDDD81-4332-1245-935B-F835DC168F8A}"/>
              </a:ext>
            </a:extLst>
          </p:cNvPr>
          <p:cNvSpPr>
            <a:spLocks noGrp="1"/>
          </p:cNvSpPr>
          <p:nvPr>
            <p:ph type="sldNum" sz="quarter" idx="12"/>
          </p:nvPr>
        </p:nvSpPr>
        <p:spPr/>
        <p:txBody>
          <a:bodyPr/>
          <a:lstStyle/>
          <a:p>
            <a:fld id="{FF5157AA-4A4D-2C48-B0F6-C526C028AE97}" type="slidenum">
              <a:rPr lang="en-US" smtClean="0"/>
              <a:t>20</a:t>
            </a:fld>
            <a:endParaRPr lang="en-US"/>
          </a:p>
        </p:txBody>
      </p:sp>
      <p:pic>
        <p:nvPicPr>
          <p:cNvPr id="4" name="Picture 3">
            <a:extLst>
              <a:ext uri="{FF2B5EF4-FFF2-40B4-BE49-F238E27FC236}">
                <a16:creationId xmlns:a16="http://schemas.microsoft.com/office/drawing/2014/main" id="{9C3C3E4A-164D-BC4C-9DF9-C86B67EA4DC1}"/>
              </a:ext>
            </a:extLst>
          </p:cNvPr>
          <p:cNvPicPr>
            <a:picLocks noChangeAspect="1"/>
          </p:cNvPicPr>
          <p:nvPr/>
        </p:nvPicPr>
        <p:blipFill>
          <a:blip r:embed="rId2"/>
          <a:stretch>
            <a:fillRect/>
          </a:stretch>
        </p:blipFill>
        <p:spPr>
          <a:xfrm>
            <a:off x="2544109" y="1814980"/>
            <a:ext cx="4009091" cy="2076015"/>
          </a:xfrm>
          <a:prstGeom prst="rect">
            <a:avLst/>
          </a:prstGeom>
        </p:spPr>
      </p:pic>
    </p:spTree>
    <p:extLst>
      <p:ext uri="{BB962C8B-B14F-4D97-AF65-F5344CB8AC3E}">
        <p14:creationId xmlns:p14="http://schemas.microsoft.com/office/powerpoint/2010/main" val="406759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A62AA-6954-FD47-AE4E-717550FF5C49}"/>
              </a:ext>
            </a:extLst>
          </p:cNvPr>
          <p:cNvSpPr>
            <a:spLocks noGrp="1"/>
          </p:cNvSpPr>
          <p:nvPr>
            <p:ph type="title"/>
          </p:nvPr>
        </p:nvSpPr>
        <p:spPr/>
        <p:txBody>
          <a:bodyPr/>
          <a:lstStyle/>
          <a:p>
            <a:r>
              <a:rPr lang="en-US" dirty="0"/>
              <a:t>Multiple heads for self-attention</a:t>
            </a:r>
          </a:p>
        </p:txBody>
      </p:sp>
      <p:sp>
        <p:nvSpPr>
          <p:cNvPr id="5" name="Content Placeholder 4">
            <a:extLst>
              <a:ext uri="{FF2B5EF4-FFF2-40B4-BE49-F238E27FC236}">
                <a16:creationId xmlns:a16="http://schemas.microsoft.com/office/drawing/2014/main" id="{AF2B0140-A411-3A4E-918E-E63123FF0D60}"/>
              </a:ext>
            </a:extLst>
          </p:cNvPr>
          <p:cNvSpPr>
            <a:spLocks noGrp="1"/>
          </p:cNvSpPr>
          <p:nvPr>
            <p:ph idx="1"/>
          </p:nvPr>
        </p:nvSpPr>
        <p:spPr>
          <a:xfrm>
            <a:off x="457200" y="4168588"/>
            <a:ext cx="8229600" cy="1957575"/>
          </a:xfrm>
        </p:spPr>
        <p:txBody>
          <a:bodyPr>
            <a:normAutofit lnSpcReduction="10000"/>
          </a:bodyPr>
          <a:lstStyle/>
          <a:p>
            <a:r>
              <a:rPr lang="en-US" dirty="0"/>
              <a:t>8 layers yield more 1M parameters…</a:t>
            </a:r>
          </a:p>
          <a:p>
            <a:r>
              <a:rPr lang="en-US" dirty="0"/>
              <a:t>This and the approximate bag of words representation explain the good performance for many NLP tasks!</a:t>
            </a:r>
          </a:p>
        </p:txBody>
      </p:sp>
      <p:sp>
        <p:nvSpPr>
          <p:cNvPr id="2" name="Slide Number Placeholder 1">
            <a:extLst>
              <a:ext uri="{FF2B5EF4-FFF2-40B4-BE49-F238E27FC236}">
                <a16:creationId xmlns:a16="http://schemas.microsoft.com/office/drawing/2014/main" id="{6D9C5565-A88E-E641-93A1-F2BDF2AE72C5}"/>
              </a:ext>
            </a:extLst>
          </p:cNvPr>
          <p:cNvSpPr>
            <a:spLocks noGrp="1"/>
          </p:cNvSpPr>
          <p:nvPr>
            <p:ph type="sldNum" sz="quarter" idx="12"/>
          </p:nvPr>
        </p:nvSpPr>
        <p:spPr/>
        <p:txBody>
          <a:bodyPr/>
          <a:lstStyle/>
          <a:p>
            <a:fld id="{FF5157AA-4A4D-2C48-B0F6-C526C028AE97}" type="slidenum">
              <a:rPr lang="en-US" smtClean="0"/>
              <a:t>21</a:t>
            </a:fld>
            <a:endParaRPr lang="en-US"/>
          </a:p>
        </p:txBody>
      </p:sp>
      <p:pic>
        <p:nvPicPr>
          <p:cNvPr id="4" name="Picture 3">
            <a:extLst>
              <a:ext uri="{FF2B5EF4-FFF2-40B4-BE49-F238E27FC236}">
                <a16:creationId xmlns:a16="http://schemas.microsoft.com/office/drawing/2014/main" id="{30CA4DA1-B92A-4E4B-A13A-57AB155C5424}"/>
              </a:ext>
            </a:extLst>
          </p:cNvPr>
          <p:cNvPicPr>
            <a:picLocks noChangeAspect="1"/>
          </p:cNvPicPr>
          <p:nvPr/>
        </p:nvPicPr>
        <p:blipFill>
          <a:blip r:embed="rId2"/>
          <a:stretch>
            <a:fillRect/>
          </a:stretch>
        </p:blipFill>
        <p:spPr>
          <a:xfrm>
            <a:off x="1326777" y="2137520"/>
            <a:ext cx="6553200" cy="964511"/>
          </a:xfrm>
          <a:prstGeom prst="rect">
            <a:avLst/>
          </a:prstGeom>
        </p:spPr>
      </p:pic>
    </p:spTree>
    <p:extLst>
      <p:ext uri="{BB962C8B-B14F-4D97-AF65-F5344CB8AC3E}">
        <p14:creationId xmlns:p14="http://schemas.microsoft.com/office/powerpoint/2010/main" val="422956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E48F47-6AF9-7E4D-973A-DA653C5D34DD}"/>
              </a:ext>
            </a:extLst>
          </p:cNvPr>
          <p:cNvSpPr>
            <a:spLocks noGrp="1"/>
          </p:cNvSpPr>
          <p:nvPr>
            <p:ph type="sldNum" sz="quarter" idx="12"/>
          </p:nvPr>
        </p:nvSpPr>
        <p:spPr/>
        <p:txBody>
          <a:bodyPr/>
          <a:lstStyle/>
          <a:p>
            <a:fld id="{FF5157AA-4A4D-2C48-B0F6-C526C028AE97}" type="slidenum">
              <a:rPr lang="en-US" smtClean="0"/>
              <a:t>22</a:t>
            </a:fld>
            <a:endParaRPr lang="en-US"/>
          </a:p>
        </p:txBody>
      </p:sp>
      <p:pic>
        <p:nvPicPr>
          <p:cNvPr id="6" name="Picture 5">
            <a:extLst>
              <a:ext uri="{FF2B5EF4-FFF2-40B4-BE49-F238E27FC236}">
                <a16:creationId xmlns:a16="http://schemas.microsoft.com/office/drawing/2014/main" id="{553A9320-39FB-EC4D-A4EF-BF1D2BF78579}"/>
              </a:ext>
            </a:extLst>
          </p:cNvPr>
          <p:cNvPicPr>
            <a:picLocks noChangeAspect="1"/>
          </p:cNvPicPr>
          <p:nvPr/>
        </p:nvPicPr>
        <p:blipFill>
          <a:blip r:embed="rId2"/>
          <a:stretch>
            <a:fillRect/>
          </a:stretch>
        </p:blipFill>
        <p:spPr>
          <a:xfrm>
            <a:off x="0" y="330639"/>
            <a:ext cx="9144000" cy="5402638"/>
          </a:xfrm>
          <a:prstGeom prst="rect">
            <a:avLst/>
          </a:prstGeom>
        </p:spPr>
      </p:pic>
    </p:spTree>
    <p:extLst>
      <p:ext uri="{BB962C8B-B14F-4D97-AF65-F5344CB8AC3E}">
        <p14:creationId xmlns:p14="http://schemas.microsoft.com/office/powerpoint/2010/main" val="3302170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95960-C8DA-8949-A89E-8561CA95ECC5}"/>
              </a:ext>
            </a:extLst>
          </p:cNvPr>
          <p:cNvSpPr>
            <a:spLocks noGrp="1"/>
          </p:cNvSpPr>
          <p:nvPr>
            <p:ph type="sldNum" sz="quarter" idx="12"/>
          </p:nvPr>
        </p:nvSpPr>
        <p:spPr/>
        <p:txBody>
          <a:bodyPr/>
          <a:lstStyle/>
          <a:p>
            <a:fld id="{FF5157AA-4A4D-2C48-B0F6-C526C028AE97}" type="slidenum">
              <a:rPr lang="en-US" smtClean="0"/>
              <a:t>23</a:t>
            </a:fld>
            <a:endParaRPr lang="en-US"/>
          </a:p>
        </p:txBody>
      </p:sp>
      <p:pic>
        <p:nvPicPr>
          <p:cNvPr id="4" name="Picture 3">
            <a:extLst>
              <a:ext uri="{FF2B5EF4-FFF2-40B4-BE49-F238E27FC236}">
                <a16:creationId xmlns:a16="http://schemas.microsoft.com/office/drawing/2014/main" id="{5DB2A134-8678-944C-B088-3FE3788C54D4}"/>
              </a:ext>
            </a:extLst>
          </p:cNvPr>
          <p:cNvPicPr>
            <a:picLocks noChangeAspect="1"/>
          </p:cNvPicPr>
          <p:nvPr/>
        </p:nvPicPr>
        <p:blipFill>
          <a:blip r:embed="rId2"/>
          <a:stretch>
            <a:fillRect/>
          </a:stretch>
        </p:blipFill>
        <p:spPr>
          <a:xfrm>
            <a:off x="0" y="899737"/>
            <a:ext cx="9144000" cy="5058525"/>
          </a:xfrm>
          <a:prstGeom prst="rect">
            <a:avLst/>
          </a:prstGeom>
        </p:spPr>
      </p:pic>
    </p:spTree>
    <p:extLst>
      <p:ext uri="{BB962C8B-B14F-4D97-AF65-F5344CB8AC3E}">
        <p14:creationId xmlns:p14="http://schemas.microsoft.com/office/powerpoint/2010/main" val="258537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24</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
        <p:nvSpPr>
          <p:cNvPr id="5" name="Google Shape;1579;p219">
            <a:extLst>
              <a:ext uri="{FF2B5EF4-FFF2-40B4-BE49-F238E27FC236}">
                <a16:creationId xmlns:a16="http://schemas.microsoft.com/office/drawing/2014/main" id="{33E06E58-472F-424C-BA6D-E191641A8092}"/>
              </a:ext>
            </a:extLst>
          </p:cNvPr>
          <p:cNvSpPr txBox="1"/>
          <p:nvPr/>
        </p:nvSpPr>
        <p:spPr>
          <a:xfrm>
            <a:off x="2184933" y="3405391"/>
            <a:ext cx="4774134" cy="85804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6" name="Google Shape;1579;p219">
            <a:extLst>
              <a:ext uri="{FF2B5EF4-FFF2-40B4-BE49-F238E27FC236}">
                <a16:creationId xmlns:a16="http://schemas.microsoft.com/office/drawing/2014/main" id="{46053319-8F0A-D84E-810A-7D7E9BE39769}"/>
              </a:ext>
            </a:extLst>
          </p:cNvPr>
          <p:cNvSpPr txBox="1"/>
          <p:nvPr/>
        </p:nvSpPr>
        <p:spPr>
          <a:xfrm>
            <a:off x="2184933" y="1527642"/>
            <a:ext cx="4774134" cy="1023538"/>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85800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FB95-3AAE-5441-AEC1-77D88A8BEC96}"/>
              </a:ext>
            </a:extLst>
          </p:cNvPr>
          <p:cNvSpPr>
            <a:spLocks noGrp="1"/>
          </p:cNvSpPr>
          <p:nvPr>
            <p:ph type="title"/>
          </p:nvPr>
        </p:nvSpPr>
        <p:spPr/>
        <p:txBody>
          <a:bodyPr/>
          <a:lstStyle/>
          <a:p>
            <a:r>
              <a:rPr lang="en-US" dirty="0"/>
              <a:t>Add &amp; normalize</a:t>
            </a:r>
          </a:p>
        </p:txBody>
      </p:sp>
      <p:sp>
        <p:nvSpPr>
          <p:cNvPr id="4" name="Content Placeholder 3">
            <a:extLst>
              <a:ext uri="{FF2B5EF4-FFF2-40B4-BE49-F238E27FC236}">
                <a16:creationId xmlns:a16="http://schemas.microsoft.com/office/drawing/2014/main" id="{311E362E-A5AA-184E-848A-A90663E40EFE}"/>
              </a:ext>
            </a:extLst>
          </p:cNvPr>
          <p:cNvSpPr>
            <a:spLocks noGrp="1"/>
          </p:cNvSpPr>
          <p:nvPr>
            <p:ph idx="1"/>
          </p:nvPr>
        </p:nvSpPr>
        <p:spPr/>
        <p:txBody>
          <a:bodyPr/>
          <a:lstStyle/>
          <a:p>
            <a:r>
              <a:rPr lang="en-US" dirty="0"/>
              <a:t>Adds the input and output vectors of the previous component, e.g., x</a:t>
            </a:r>
            <a:r>
              <a:rPr lang="en-US" baseline="-25000" dirty="0"/>
              <a:t>i</a:t>
            </a:r>
            <a:r>
              <a:rPr lang="en-US" dirty="0"/>
              <a:t> + </a:t>
            </a:r>
            <a:r>
              <a:rPr lang="en-US" dirty="0" err="1"/>
              <a:t>z</a:t>
            </a:r>
            <a:r>
              <a:rPr lang="en-US" baseline="-25000" dirty="0" err="1"/>
              <a:t>i</a:t>
            </a:r>
            <a:r>
              <a:rPr lang="en-US" dirty="0"/>
              <a:t>.</a:t>
            </a:r>
          </a:p>
          <a:p>
            <a:pPr lvl="1"/>
            <a:r>
              <a:rPr lang="en-US" dirty="0"/>
              <a:t>There is value in static word embeddings!</a:t>
            </a:r>
          </a:p>
          <a:p>
            <a:r>
              <a:rPr lang="en-US" dirty="0"/>
              <a:t>Then normalizes the resulting vector using layer normalization (see previous lecture).</a:t>
            </a:r>
          </a:p>
          <a:p>
            <a:pPr lvl="1"/>
            <a:r>
              <a:rPr lang="en-US" dirty="0"/>
              <a:t>To avoid jumping around due to dimensions that are too large.</a:t>
            </a:r>
          </a:p>
        </p:txBody>
      </p:sp>
      <p:sp>
        <p:nvSpPr>
          <p:cNvPr id="3" name="Slide Number Placeholder 2">
            <a:extLst>
              <a:ext uri="{FF2B5EF4-FFF2-40B4-BE49-F238E27FC236}">
                <a16:creationId xmlns:a16="http://schemas.microsoft.com/office/drawing/2014/main" id="{31BB1513-A73E-EB40-A1EA-E193A12FD728}"/>
              </a:ext>
            </a:extLst>
          </p:cNvPr>
          <p:cNvSpPr>
            <a:spLocks noGrp="1"/>
          </p:cNvSpPr>
          <p:nvPr>
            <p:ph type="sldNum" sz="quarter" idx="12"/>
          </p:nvPr>
        </p:nvSpPr>
        <p:spPr/>
        <p:txBody>
          <a:bodyPr/>
          <a:lstStyle/>
          <a:p>
            <a:fld id="{FF5157AA-4A4D-2C48-B0F6-C526C028AE97}" type="slidenum">
              <a:rPr lang="en-US" smtClean="0"/>
              <a:t>25</a:t>
            </a:fld>
            <a:endParaRPr lang="en-US"/>
          </a:p>
        </p:txBody>
      </p:sp>
    </p:spTree>
    <p:extLst>
      <p:ext uri="{BB962C8B-B14F-4D97-AF65-F5344CB8AC3E}">
        <p14:creationId xmlns:p14="http://schemas.microsoft.com/office/powerpoint/2010/main" val="413147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Sub-word tokenization</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26</a:t>
            </a:fld>
            <a:endParaRPr lang="en-US"/>
          </a:p>
        </p:txBody>
      </p:sp>
    </p:spTree>
    <p:extLst>
      <p:ext uri="{BB962C8B-B14F-4D97-AF65-F5344CB8AC3E}">
        <p14:creationId xmlns:p14="http://schemas.microsoft.com/office/powerpoint/2010/main" val="141749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3296B-4B1D-A348-A4E2-F1BBB2EB1A1C}"/>
              </a:ext>
            </a:extLst>
          </p:cNvPr>
          <p:cNvSpPr>
            <a:spLocks noGrp="1"/>
          </p:cNvSpPr>
          <p:nvPr>
            <p:ph type="title"/>
          </p:nvPr>
        </p:nvSpPr>
        <p:spPr/>
        <p:txBody>
          <a:bodyPr/>
          <a:lstStyle/>
          <a:p>
            <a:r>
              <a:rPr lang="en-US" dirty="0"/>
              <a:t>Transformer tokenization</a:t>
            </a:r>
          </a:p>
        </p:txBody>
      </p:sp>
      <p:sp>
        <p:nvSpPr>
          <p:cNvPr id="5" name="Content Placeholder 4">
            <a:extLst>
              <a:ext uri="{FF2B5EF4-FFF2-40B4-BE49-F238E27FC236}">
                <a16:creationId xmlns:a16="http://schemas.microsoft.com/office/drawing/2014/main" id="{D5F6B5DF-2619-0A48-9434-FE5B44BC6A00}"/>
              </a:ext>
            </a:extLst>
          </p:cNvPr>
          <p:cNvSpPr>
            <a:spLocks noGrp="1"/>
          </p:cNvSpPr>
          <p:nvPr>
            <p:ph idx="1"/>
          </p:nvPr>
        </p:nvSpPr>
        <p:spPr/>
        <p:txBody>
          <a:bodyPr/>
          <a:lstStyle/>
          <a:p>
            <a:r>
              <a:rPr lang="en-US" dirty="0"/>
              <a:t>Transformers do not operate over words (as word2vec) but over </a:t>
            </a:r>
            <a:r>
              <a:rPr lang="en-US" dirty="0" err="1"/>
              <a:t>subword</a:t>
            </a:r>
            <a:r>
              <a:rPr lang="en-US" dirty="0"/>
              <a:t> units</a:t>
            </a:r>
          </a:p>
          <a:p>
            <a:pPr lvl="1"/>
            <a:r>
              <a:rPr lang="en-US" dirty="0"/>
              <a:t>Less sparse</a:t>
            </a:r>
          </a:p>
          <a:p>
            <a:pPr lvl="1"/>
            <a:r>
              <a:rPr lang="en-US" dirty="0"/>
              <a:t>Better handling of unknown words</a:t>
            </a:r>
          </a:p>
          <a:p>
            <a:pPr lvl="1"/>
            <a:r>
              <a:rPr lang="en-US" dirty="0"/>
              <a:t>Can control the size of the vocabulary</a:t>
            </a:r>
          </a:p>
          <a:p>
            <a:r>
              <a:rPr lang="en-US" dirty="0" err="1"/>
              <a:t>Subword</a:t>
            </a:r>
            <a:r>
              <a:rPr lang="en-US" dirty="0"/>
              <a:t> units learned from a large text collection using the byte pair encoding (BPE) algorithm (or other similar algorithms)</a:t>
            </a:r>
          </a:p>
        </p:txBody>
      </p:sp>
      <p:sp>
        <p:nvSpPr>
          <p:cNvPr id="3" name="Slide Number Placeholder 2">
            <a:extLst>
              <a:ext uri="{FF2B5EF4-FFF2-40B4-BE49-F238E27FC236}">
                <a16:creationId xmlns:a16="http://schemas.microsoft.com/office/drawing/2014/main" id="{92F3375D-B6DB-3F46-ADDD-E1E0E1A467FC}"/>
              </a:ext>
            </a:extLst>
          </p:cNvPr>
          <p:cNvSpPr>
            <a:spLocks noGrp="1"/>
          </p:cNvSpPr>
          <p:nvPr>
            <p:ph type="sldNum" sz="quarter" idx="12"/>
          </p:nvPr>
        </p:nvSpPr>
        <p:spPr/>
        <p:txBody>
          <a:bodyPr/>
          <a:lstStyle/>
          <a:p>
            <a:fld id="{FF5157AA-4A4D-2C48-B0F6-C526C028AE97}" type="slidenum">
              <a:rPr lang="en-US" smtClean="0"/>
              <a:t>27</a:t>
            </a:fld>
            <a:endParaRPr lang="en-US"/>
          </a:p>
        </p:txBody>
      </p:sp>
    </p:spTree>
    <p:extLst>
      <p:ext uri="{BB962C8B-B14F-4D97-AF65-F5344CB8AC3E}">
        <p14:creationId xmlns:p14="http://schemas.microsoft.com/office/powerpoint/2010/main" val="269234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12A4-A342-7444-BC63-B3F32A4C5925}"/>
              </a:ext>
            </a:extLst>
          </p:cNvPr>
          <p:cNvSpPr>
            <a:spLocks noGrp="1"/>
          </p:cNvSpPr>
          <p:nvPr>
            <p:ph type="title"/>
          </p:nvPr>
        </p:nvSpPr>
        <p:spPr/>
        <p:txBody>
          <a:bodyPr/>
          <a:lstStyle/>
          <a:p>
            <a:r>
              <a:rPr lang="en-US" dirty="0"/>
              <a:t>BPE algorithm</a:t>
            </a:r>
          </a:p>
        </p:txBody>
      </p:sp>
      <p:sp>
        <p:nvSpPr>
          <p:cNvPr id="3" name="Content Placeholder 2">
            <a:extLst>
              <a:ext uri="{FF2B5EF4-FFF2-40B4-BE49-F238E27FC236}">
                <a16:creationId xmlns:a16="http://schemas.microsoft.com/office/drawing/2014/main" id="{8DE0E99A-3032-6A4A-AF69-5FCD5DF67A1B}"/>
              </a:ext>
            </a:extLst>
          </p:cNvPr>
          <p:cNvSpPr>
            <a:spLocks noGrp="1"/>
          </p:cNvSpPr>
          <p:nvPr>
            <p:ph idx="1"/>
          </p:nvPr>
        </p:nvSpPr>
        <p:spPr/>
        <p:txBody>
          <a:bodyPr>
            <a:normAutofit fontScale="92500" lnSpcReduction="20000"/>
          </a:bodyPr>
          <a:lstStyle/>
          <a:p>
            <a:r>
              <a:rPr lang="en-US" dirty="0"/>
              <a:t>Starts with a vocabulary of single characters, plus a special token that indicates the end of a word, &lt;/w&gt;.</a:t>
            </a:r>
          </a:p>
          <a:p>
            <a:r>
              <a:rPr lang="en-US" dirty="0"/>
              <a:t>Iteratively counts the frequency of symbol pairs in a large text corpus, and replaces the most frequent pair with the concatenation of the two symbols, which is also added to the symbol dictionary. </a:t>
            </a:r>
          </a:p>
          <a:p>
            <a:pPr lvl="1"/>
            <a:r>
              <a:rPr lang="en-US" dirty="0"/>
              <a:t>Merging not allowed across word boundaries</a:t>
            </a:r>
          </a:p>
          <a:p>
            <a:r>
              <a:rPr lang="en-US" dirty="0"/>
              <a:t>Stop when the desired dictionary size is reached</a:t>
            </a:r>
          </a:p>
          <a:p>
            <a:pPr lvl="1"/>
            <a:r>
              <a:rPr lang="en-US" dirty="0"/>
              <a:t>Typical size = 50,000</a:t>
            </a:r>
          </a:p>
          <a:p>
            <a:endParaRPr lang="en-US" dirty="0"/>
          </a:p>
        </p:txBody>
      </p:sp>
      <p:sp>
        <p:nvSpPr>
          <p:cNvPr id="4" name="Slide Number Placeholder 3">
            <a:extLst>
              <a:ext uri="{FF2B5EF4-FFF2-40B4-BE49-F238E27FC236}">
                <a16:creationId xmlns:a16="http://schemas.microsoft.com/office/drawing/2014/main" id="{836293BB-7514-4244-AF4F-FD2EBE1E35AB}"/>
              </a:ext>
            </a:extLst>
          </p:cNvPr>
          <p:cNvSpPr>
            <a:spLocks noGrp="1"/>
          </p:cNvSpPr>
          <p:nvPr>
            <p:ph type="sldNum" sz="quarter" idx="12"/>
          </p:nvPr>
        </p:nvSpPr>
        <p:spPr/>
        <p:txBody>
          <a:bodyPr/>
          <a:lstStyle/>
          <a:p>
            <a:fld id="{FF5157AA-4A4D-2C48-B0F6-C526C028AE97}" type="slidenum">
              <a:rPr lang="en-US" smtClean="0"/>
              <a:t>28</a:t>
            </a:fld>
            <a:endParaRPr lang="en-US"/>
          </a:p>
        </p:txBody>
      </p:sp>
    </p:spTree>
    <p:extLst>
      <p:ext uri="{BB962C8B-B14F-4D97-AF65-F5344CB8AC3E}">
        <p14:creationId xmlns:p14="http://schemas.microsoft.com/office/powerpoint/2010/main" val="118177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5AFE3-AC87-5646-AE06-BA2DCD1DC446}"/>
              </a:ext>
            </a:extLst>
          </p:cNvPr>
          <p:cNvSpPr>
            <a:spLocks noGrp="1"/>
          </p:cNvSpPr>
          <p:nvPr>
            <p:ph type="title"/>
          </p:nvPr>
        </p:nvSpPr>
        <p:spPr/>
        <p:txBody>
          <a:bodyPr/>
          <a:lstStyle/>
          <a:p>
            <a:r>
              <a:rPr lang="en-US" dirty="0"/>
              <a:t>BPE example</a:t>
            </a:r>
          </a:p>
        </p:txBody>
      </p:sp>
      <p:sp>
        <p:nvSpPr>
          <p:cNvPr id="2" name="Slide Number Placeholder 1">
            <a:extLst>
              <a:ext uri="{FF2B5EF4-FFF2-40B4-BE49-F238E27FC236}">
                <a16:creationId xmlns:a16="http://schemas.microsoft.com/office/drawing/2014/main" id="{A9DF4202-A72D-B34B-85C5-101280320D57}"/>
              </a:ext>
            </a:extLst>
          </p:cNvPr>
          <p:cNvSpPr>
            <a:spLocks noGrp="1"/>
          </p:cNvSpPr>
          <p:nvPr>
            <p:ph type="sldNum" sz="quarter" idx="12"/>
          </p:nvPr>
        </p:nvSpPr>
        <p:spPr/>
        <p:txBody>
          <a:bodyPr/>
          <a:lstStyle/>
          <a:p>
            <a:fld id="{FF5157AA-4A4D-2C48-B0F6-C526C028AE97}" type="slidenum">
              <a:rPr lang="en-US" smtClean="0"/>
              <a:t>29</a:t>
            </a:fld>
            <a:endParaRPr lang="en-US"/>
          </a:p>
        </p:txBody>
      </p:sp>
      <p:pic>
        <p:nvPicPr>
          <p:cNvPr id="4" name="Picture 3">
            <a:extLst>
              <a:ext uri="{FF2B5EF4-FFF2-40B4-BE49-F238E27FC236}">
                <a16:creationId xmlns:a16="http://schemas.microsoft.com/office/drawing/2014/main" id="{D6359935-D3DD-004E-8444-6B9FF62146E9}"/>
              </a:ext>
            </a:extLst>
          </p:cNvPr>
          <p:cNvPicPr>
            <a:picLocks noChangeAspect="1"/>
          </p:cNvPicPr>
          <p:nvPr/>
        </p:nvPicPr>
        <p:blipFill>
          <a:blip r:embed="rId2"/>
          <a:stretch>
            <a:fillRect/>
          </a:stretch>
        </p:blipFill>
        <p:spPr>
          <a:xfrm>
            <a:off x="735106" y="1839637"/>
            <a:ext cx="7844118" cy="580169"/>
          </a:xfrm>
          <a:prstGeom prst="rect">
            <a:avLst/>
          </a:prstGeom>
        </p:spPr>
      </p:pic>
      <p:pic>
        <p:nvPicPr>
          <p:cNvPr id="6" name="Picture 5">
            <a:extLst>
              <a:ext uri="{FF2B5EF4-FFF2-40B4-BE49-F238E27FC236}">
                <a16:creationId xmlns:a16="http://schemas.microsoft.com/office/drawing/2014/main" id="{AD70C074-4E46-6F4B-9AF9-43E043D3F0F2}"/>
              </a:ext>
            </a:extLst>
          </p:cNvPr>
          <p:cNvPicPr>
            <a:picLocks noChangeAspect="1"/>
          </p:cNvPicPr>
          <p:nvPr/>
        </p:nvPicPr>
        <p:blipFill>
          <a:blip r:embed="rId3"/>
          <a:stretch>
            <a:fillRect/>
          </a:stretch>
        </p:blipFill>
        <p:spPr>
          <a:xfrm>
            <a:off x="735106" y="3006295"/>
            <a:ext cx="7844118" cy="512767"/>
          </a:xfrm>
          <a:prstGeom prst="rect">
            <a:avLst/>
          </a:prstGeom>
        </p:spPr>
      </p:pic>
      <p:pic>
        <p:nvPicPr>
          <p:cNvPr id="8" name="Picture 7">
            <a:extLst>
              <a:ext uri="{FF2B5EF4-FFF2-40B4-BE49-F238E27FC236}">
                <a16:creationId xmlns:a16="http://schemas.microsoft.com/office/drawing/2014/main" id="{F2561D18-C9B6-0141-B438-C09881FF45A3}"/>
              </a:ext>
            </a:extLst>
          </p:cNvPr>
          <p:cNvPicPr>
            <a:picLocks noChangeAspect="1"/>
          </p:cNvPicPr>
          <p:nvPr/>
        </p:nvPicPr>
        <p:blipFill>
          <a:blip r:embed="rId4"/>
          <a:stretch>
            <a:fillRect/>
          </a:stretch>
        </p:blipFill>
        <p:spPr>
          <a:xfrm>
            <a:off x="735106" y="4128534"/>
            <a:ext cx="7844118" cy="445546"/>
          </a:xfrm>
          <a:prstGeom prst="rect">
            <a:avLst/>
          </a:prstGeom>
        </p:spPr>
      </p:pic>
      <p:sp>
        <p:nvSpPr>
          <p:cNvPr id="7" name="Google Shape;1579;p219">
            <a:extLst>
              <a:ext uri="{FF2B5EF4-FFF2-40B4-BE49-F238E27FC236}">
                <a16:creationId xmlns:a16="http://schemas.microsoft.com/office/drawing/2014/main" id="{68781BD0-9DF7-374D-9414-CA156FE1ACF3}"/>
              </a:ext>
            </a:extLst>
          </p:cNvPr>
          <p:cNvSpPr txBox="1"/>
          <p:nvPr/>
        </p:nvSpPr>
        <p:spPr>
          <a:xfrm>
            <a:off x="4453003" y="3006295"/>
            <a:ext cx="504479" cy="44511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9" name="Google Shape;1579;p219">
            <a:extLst>
              <a:ext uri="{FF2B5EF4-FFF2-40B4-BE49-F238E27FC236}">
                <a16:creationId xmlns:a16="http://schemas.microsoft.com/office/drawing/2014/main" id="{898ACCED-E013-DB4F-96B8-ACEE7D6B5227}"/>
              </a:ext>
            </a:extLst>
          </p:cNvPr>
          <p:cNvSpPr txBox="1"/>
          <p:nvPr/>
        </p:nvSpPr>
        <p:spPr>
          <a:xfrm>
            <a:off x="4585446" y="4105551"/>
            <a:ext cx="578224" cy="44511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4585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F126-1152-EF4A-873F-F46460936F5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8CA3037-A6AE-894A-8EF8-C39F2FED455F}"/>
              </a:ext>
            </a:extLst>
          </p:cNvPr>
          <p:cNvSpPr>
            <a:spLocks noGrp="1"/>
          </p:cNvSpPr>
          <p:nvPr>
            <p:ph idx="1"/>
          </p:nvPr>
        </p:nvSpPr>
        <p:spPr/>
        <p:txBody>
          <a:bodyPr>
            <a:normAutofit/>
          </a:bodyPr>
          <a:lstStyle/>
          <a:p>
            <a:r>
              <a:rPr lang="en-US" dirty="0"/>
              <a:t>Architecture of a transformer layer</a:t>
            </a:r>
          </a:p>
          <a:p>
            <a:r>
              <a:rPr lang="en-US" dirty="0"/>
              <a:t>Sub-word tokenization</a:t>
            </a:r>
          </a:p>
          <a:p>
            <a:r>
              <a:rPr lang="en-US" dirty="0"/>
              <a:t>Training a transformer network</a:t>
            </a:r>
          </a:p>
          <a:p>
            <a:r>
              <a:rPr lang="en-US" dirty="0"/>
              <a:t>How to use word representations in your project</a:t>
            </a:r>
          </a:p>
        </p:txBody>
      </p:sp>
      <p:sp>
        <p:nvSpPr>
          <p:cNvPr id="4" name="Slide Number Placeholder 3">
            <a:extLst>
              <a:ext uri="{FF2B5EF4-FFF2-40B4-BE49-F238E27FC236}">
                <a16:creationId xmlns:a16="http://schemas.microsoft.com/office/drawing/2014/main" id="{B9CD26F6-ADBC-A34B-9339-2ADA37E62736}"/>
              </a:ext>
            </a:extLst>
          </p:cNvPr>
          <p:cNvSpPr>
            <a:spLocks noGrp="1"/>
          </p:cNvSpPr>
          <p:nvPr>
            <p:ph type="sldNum" sz="quarter" idx="12"/>
          </p:nvPr>
        </p:nvSpPr>
        <p:spPr/>
        <p:txBody>
          <a:bodyPr/>
          <a:lstStyle/>
          <a:p>
            <a:fld id="{FF5157AA-4A4D-2C48-B0F6-C526C028AE97}" type="slidenum">
              <a:rPr lang="en-US" smtClean="0"/>
              <a:t>3</a:t>
            </a:fld>
            <a:endParaRPr lang="en-US"/>
          </a:p>
        </p:txBody>
      </p:sp>
    </p:spTree>
    <p:extLst>
      <p:ext uri="{BB962C8B-B14F-4D97-AF65-F5344CB8AC3E}">
        <p14:creationId xmlns:p14="http://schemas.microsoft.com/office/powerpoint/2010/main" val="190590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Training</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30</a:t>
            </a:fld>
            <a:endParaRPr lang="en-US"/>
          </a:p>
        </p:txBody>
      </p:sp>
    </p:spTree>
    <p:extLst>
      <p:ext uri="{BB962C8B-B14F-4D97-AF65-F5344CB8AC3E}">
        <p14:creationId xmlns:p14="http://schemas.microsoft.com/office/powerpoint/2010/main" val="402935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EE6CE-A964-5A46-BE34-5EE4950E76BC}"/>
              </a:ext>
            </a:extLst>
          </p:cNvPr>
          <p:cNvSpPr>
            <a:spLocks noGrp="1"/>
          </p:cNvSpPr>
          <p:nvPr>
            <p:ph type="title"/>
          </p:nvPr>
        </p:nvSpPr>
        <p:spPr/>
        <p:txBody>
          <a:bodyPr/>
          <a:lstStyle/>
          <a:p>
            <a:r>
              <a:rPr lang="en-US" dirty="0"/>
              <a:t>Two training steps</a:t>
            </a:r>
          </a:p>
        </p:txBody>
      </p:sp>
      <p:sp>
        <p:nvSpPr>
          <p:cNvPr id="6" name="Content Placeholder 5">
            <a:extLst>
              <a:ext uri="{FF2B5EF4-FFF2-40B4-BE49-F238E27FC236}">
                <a16:creationId xmlns:a16="http://schemas.microsoft.com/office/drawing/2014/main" id="{B84340C2-AAB2-7F4F-946A-F38B0B1DB5E9}"/>
              </a:ext>
            </a:extLst>
          </p:cNvPr>
          <p:cNvSpPr>
            <a:spLocks noGrp="1"/>
          </p:cNvSpPr>
          <p:nvPr>
            <p:ph idx="1"/>
          </p:nvPr>
        </p:nvSpPr>
        <p:spPr/>
        <p:txBody>
          <a:bodyPr/>
          <a:lstStyle/>
          <a:p>
            <a:r>
              <a:rPr lang="en-US" dirty="0"/>
              <a:t>Pre-training</a:t>
            </a:r>
          </a:p>
          <a:p>
            <a:pPr lvl="1"/>
            <a:r>
              <a:rPr lang="en-US" dirty="0"/>
              <a:t>Trained using language modeling cost functions</a:t>
            </a:r>
          </a:p>
          <a:p>
            <a:r>
              <a:rPr lang="en-US" dirty="0"/>
              <a:t>Fine-tuning (optional)</a:t>
            </a:r>
          </a:p>
          <a:p>
            <a:pPr lvl="1"/>
            <a:r>
              <a:rPr lang="en-US" dirty="0"/>
              <a:t>Supervised adaptation to a specific task</a:t>
            </a:r>
          </a:p>
        </p:txBody>
      </p:sp>
      <p:sp>
        <p:nvSpPr>
          <p:cNvPr id="4" name="Slide Number Placeholder 3">
            <a:extLst>
              <a:ext uri="{FF2B5EF4-FFF2-40B4-BE49-F238E27FC236}">
                <a16:creationId xmlns:a16="http://schemas.microsoft.com/office/drawing/2014/main" id="{F34468E1-E2E8-634B-9E22-985242E5391D}"/>
              </a:ext>
            </a:extLst>
          </p:cNvPr>
          <p:cNvSpPr>
            <a:spLocks noGrp="1"/>
          </p:cNvSpPr>
          <p:nvPr>
            <p:ph type="sldNum" sz="quarter" idx="12"/>
          </p:nvPr>
        </p:nvSpPr>
        <p:spPr/>
        <p:txBody>
          <a:bodyPr/>
          <a:lstStyle/>
          <a:p>
            <a:fld id="{FF5157AA-4A4D-2C48-B0F6-C526C028AE97}" type="slidenum">
              <a:rPr lang="en-US" smtClean="0"/>
              <a:t>31</a:t>
            </a:fld>
            <a:endParaRPr lang="en-US"/>
          </a:p>
        </p:txBody>
      </p:sp>
    </p:spTree>
    <p:extLst>
      <p:ext uri="{BB962C8B-B14F-4D97-AF65-F5344CB8AC3E}">
        <p14:creationId xmlns:p14="http://schemas.microsoft.com/office/powerpoint/2010/main" val="460945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32</a:t>
            </a:fld>
            <a:endParaRPr lang="en-US"/>
          </a:p>
        </p:txBody>
      </p:sp>
      <p:pic>
        <p:nvPicPr>
          <p:cNvPr id="6" name="Picture 5">
            <a:extLst>
              <a:ext uri="{FF2B5EF4-FFF2-40B4-BE49-F238E27FC236}">
                <a16:creationId xmlns:a16="http://schemas.microsoft.com/office/drawing/2014/main" id="{37234B0E-E2D9-AE4B-9FD6-E0AD69074066}"/>
              </a:ext>
            </a:extLst>
          </p:cNvPr>
          <p:cNvPicPr>
            <a:picLocks noChangeAspect="1"/>
          </p:cNvPicPr>
          <p:nvPr/>
        </p:nvPicPr>
        <p:blipFill>
          <a:blip r:embed="rId2"/>
          <a:stretch>
            <a:fillRect/>
          </a:stretch>
        </p:blipFill>
        <p:spPr>
          <a:xfrm>
            <a:off x="1591235" y="2673857"/>
            <a:ext cx="5961530" cy="2932315"/>
          </a:xfrm>
          <a:prstGeom prst="rect">
            <a:avLst/>
          </a:prstGeom>
        </p:spPr>
      </p:pic>
    </p:spTree>
    <p:extLst>
      <p:ext uri="{BB962C8B-B14F-4D97-AF65-F5344CB8AC3E}">
        <p14:creationId xmlns:p14="http://schemas.microsoft.com/office/powerpoint/2010/main" val="1102799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33</a:t>
            </a:fld>
            <a:endParaRPr lang="en-US"/>
          </a:p>
        </p:txBody>
      </p:sp>
      <p:pic>
        <p:nvPicPr>
          <p:cNvPr id="7" name="Picture 6">
            <a:extLst>
              <a:ext uri="{FF2B5EF4-FFF2-40B4-BE49-F238E27FC236}">
                <a16:creationId xmlns:a16="http://schemas.microsoft.com/office/drawing/2014/main" id="{57D227F4-3712-9841-8CBB-458CB1848BC6}"/>
              </a:ext>
            </a:extLst>
          </p:cNvPr>
          <p:cNvPicPr>
            <a:picLocks noChangeAspect="1"/>
          </p:cNvPicPr>
          <p:nvPr/>
        </p:nvPicPr>
        <p:blipFill>
          <a:blip r:embed="rId2"/>
          <a:stretch>
            <a:fillRect/>
          </a:stretch>
        </p:blipFill>
        <p:spPr>
          <a:xfrm>
            <a:off x="1591235" y="2673857"/>
            <a:ext cx="5961530" cy="2932315"/>
          </a:xfrm>
          <a:prstGeom prst="rect">
            <a:avLst/>
          </a:prstGeom>
        </p:spPr>
      </p:pic>
      <p:sp>
        <p:nvSpPr>
          <p:cNvPr id="8" name="TextBox 7">
            <a:extLst>
              <a:ext uri="{FF2B5EF4-FFF2-40B4-BE49-F238E27FC236}">
                <a16:creationId xmlns:a16="http://schemas.microsoft.com/office/drawing/2014/main" id="{DCA24679-B054-B94B-8A0F-0C2C7CC133A0}"/>
              </a:ext>
            </a:extLst>
          </p:cNvPr>
          <p:cNvSpPr txBox="1"/>
          <p:nvPr/>
        </p:nvSpPr>
        <p:spPr>
          <a:xfrm>
            <a:off x="1694328" y="5289178"/>
            <a:ext cx="1152880" cy="461665"/>
          </a:xfrm>
          <a:prstGeom prst="rect">
            <a:avLst/>
          </a:prstGeom>
          <a:solidFill>
            <a:schemeClr val="bg1"/>
          </a:solidFill>
        </p:spPr>
        <p:txBody>
          <a:bodyPr wrap="none" rtlCol="0">
            <a:spAutoFit/>
          </a:bodyPr>
          <a:lstStyle/>
          <a:p>
            <a:r>
              <a:rPr lang="en-US" sz="2400" b="1" dirty="0"/>
              <a:t>[MASK]</a:t>
            </a:r>
          </a:p>
        </p:txBody>
      </p:sp>
      <p:sp>
        <p:nvSpPr>
          <p:cNvPr id="9" name="Rounded Rectangular Callout 8">
            <a:extLst>
              <a:ext uri="{FF2B5EF4-FFF2-40B4-BE49-F238E27FC236}">
                <a16:creationId xmlns:a16="http://schemas.microsoft.com/office/drawing/2014/main" id="{D2B90A10-0C19-E046-963D-4DB7440C9E7F}"/>
              </a:ext>
            </a:extLst>
          </p:cNvPr>
          <p:cNvSpPr/>
          <p:nvPr/>
        </p:nvSpPr>
        <p:spPr>
          <a:xfrm>
            <a:off x="1999130" y="5905262"/>
            <a:ext cx="5298140" cy="728995"/>
          </a:xfrm>
          <a:prstGeom prst="wedgeRoundRectCallout">
            <a:avLst>
              <a:gd name="adj1" fmla="val -35558"/>
              <a:gd name="adj2" fmla="val -86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Mask about 15% of the tokens</a:t>
            </a:r>
          </a:p>
        </p:txBody>
      </p:sp>
    </p:spTree>
    <p:extLst>
      <p:ext uri="{BB962C8B-B14F-4D97-AF65-F5344CB8AC3E}">
        <p14:creationId xmlns:p14="http://schemas.microsoft.com/office/powerpoint/2010/main" val="353647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6A4-EDDB-2B44-A4BF-AE8109E26390}"/>
              </a:ext>
            </a:extLst>
          </p:cNvPr>
          <p:cNvSpPr>
            <a:spLocks noGrp="1"/>
          </p:cNvSpPr>
          <p:nvPr>
            <p:ph type="title"/>
          </p:nvPr>
        </p:nvSpPr>
        <p:spPr/>
        <p:txBody>
          <a:bodyPr>
            <a:normAutofit fontScale="90000"/>
          </a:bodyPr>
          <a:lstStyle/>
          <a:p>
            <a:r>
              <a:rPr lang="en-US" dirty="0"/>
              <a:t>Pre-training: masked language model</a:t>
            </a:r>
          </a:p>
        </p:txBody>
      </p:sp>
      <p:sp>
        <p:nvSpPr>
          <p:cNvPr id="4" name="Slide Number Placeholder 3">
            <a:extLst>
              <a:ext uri="{FF2B5EF4-FFF2-40B4-BE49-F238E27FC236}">
                <a16:creationId xmlns:a16="http://schemas.microsoft.com/office/drawing/2014/main" id="{5A73AA78-9458-1246-919B-BC1E45EA72EE}"/>
              </a:ext>
            </a:extLst>
          </p:cNvPr>
          <p:cNvSpPr>
            <a:spLocks noGrp="1"/>
          </p:cNvSpPr>
          <p:nvPr>
            <p:ph type="sldNum" sz="quarter" idx="12"/>
          </p:nvPr>
        </p:nvSpPr>
        <p:spPr/>
        <p:txBody>
          <a:bodyPr/>
          <a:lstStyle/>
          <a:p>
            <a:fld id="{FF5157AA-4A4D-2C48-B0F6-C526C028AE97}" type="slidenum">
              <a:rPr lang="en-US" smtClean="0"/>
              <a:t>34</a:t>
            </a:fld>
            <a:endParaRPr lang="en-US"/>
          </a:p>
        </p:txBody>
      </p:sp>
      <p:pic>
        <p:nvPicPr>
          <p:cNvPr id="5" name="Picture 4">
            <a:extLst>
              <a:ext uri="{FF2B5EF4-FFF2-40B4-BE49-F238E27FC236}">
                <a16:creationId xmlns:a16="http://schemas.microsoft.com/office/drawing/2014/main" id="{1328F406-406A-C84B-8914-3A204F03F7B0}"/>
              </a:ext>
            </a:extLst>
          </p:cNvPr>
          <p:cNvPicPr>
            <a:picLocks noChangeAspect="1"/>
          </p:cNvPicPr>
          <p:nvPr/>
        </p:nvPicPr>
        <p:blipFill>
          <a:blip r:embed="rId2"/>
          <a:stretch>
            <a:fillRect/>
          </a:stretch>
        </p:blipFill>
        <p:spPr>
          <a:xfrm>
            <a:off x="1591235" y="2673857"/>
            <a:ext cx="5961530" cy="2932315"/>
          </a:xfrm>
          <a:prstGeom prst="rect">
            <a:avLst/>
          </a:prstGeom>
        </p:spPr>
      </p:pic>
      <p:sp>
        <p:nvSpPr>
          <p:cNvPr id="3" name="TextBox 2">
            <a:extLst>
              <a:ext uri="{FF2B5EF4-FFF2-40B4-BE49-F238E27FC236}">
                <a16:creationId xmlns:a16="http://schemas.microsoft.com/office/drawing/2014/main" id="{6869D95D-E31F-3449-A2DC-871DF3BDD33D}"/>
              </a:ext>
            </a:extLst>
          </p:cNvPr>
          <p:cNvSpPr txBox="1"/>
          <p:nvPr/>
        </p:nvSpPr>
        <p:spPr>
          <a:xfrm>
            <a:off x="1694328" y="5289178"/>
            <a:ext cx="1152880" cy="461665"/>
          </a:xfrm>
          <a:prstGeom prst="rect">
            <a:avLst/>
          </a:prstGeom>
          <a:solidFill>
            <a:schemeClr val="bg1"/>
          </a:solidFill>
        </p:spPr>
        <p:txBody>
          <a:bodyPr wrap="none" rtlCol="0">
            <a:spAutoFit/>
          </a:bodyPr>
          <a:lstStyle/>
          <a:p>
            <a:r>
              <a:rPr lang="en-US" sz="2400" b="1" dirty="0"/>
              <a:t>[MASK]</a:t>
            </a:r>
          </a:p>
        </p:txBody>
      </p:sp>
      <p:sp>
        <p:nvSpPr>
          <p:cNvPr id="6" name="Rounded Rectangular Callout 5">
            <a:extLst>
              <a:ext uri="{FF2B5EF4-FFF2-40B4-BE49-F238E27FC236}">
                <a16:creationId xmlns:a16="http://schemas.microsoft.com/office/drawing/2014/main" id="{21B7FBDD-9A95-0545-8531-998E996C5ABC}"/>
              </a:ext>
            </a:extLst>
          </p:cNvPr>
          <p:cNvSpPr/>
          <p:nvPr/>
        </p:nvSpPr>
        <p:spPr>
          <a:xfrm>
            <a:off x="1999130" y="5905262"/>
            <a:ext cx="5298140" cy="728995"/>
          </a:xfrm>
          <a:prstGeom prst="wedgeRoundRectCallout">
            <a:avLst>
              <a:gd name="adj1" fmla="val -35558"/>
              <a:gd name="adj2" fmla="val -86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Mask about 15% of the tokens</a:t>
            </a:r>
          </a:p>
        </p:txBody>
      </p:sp>
      <p:sp>
        <p:nvSpPr>
          <p:cNvPr id="7" name="Rounded Rectangular Callout 6">
            <a:extLst>
              <a:ext uri="{FF2B5EF4-FFF2-40B4-BE49-F238E27FC236}">
                <a16:creationId xmlns:a16="http://schemas.microsoft.com/office/drawing/2014/main" id="{0B5839A2-CA49-8647-AC84-150F8272476B}"/>
              </a:ext>
            </a:extLst>
          </p:cNvPr>
          <p:cNvSpPr/>
          <p:nvPr/>
        </p:nvSpPr>
        <p:spPr>
          <a:xfrm>
            <a:off x="1465730" y="1206501"/>
            <a:ext cx="7221070" cy="1189450"/>
          </a:xfrm>
          <a:prstGeom prst="wedgeRoundRectCallout">
            <a:avLst>
              <a:gd name="adj1" fmla="val -36830"/>
              <a:gd name="adj2" fmla="val 820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t>Train a classifier that predicts this token, i.e.:</a:t>
            </a:r>
          </a:p>
          <a:p>
            <a:pPr marL="457200" indent="-457200">
              <a:buFontTx/>
              <a:buChar char="-"/>
            </a:pPr>
            <a:r>
              <a:rPr lang="en-US" sz="2400" dirty="0"/>
              <a:t>Positive example: “bank”</a:t>
            </a:r>
          </a:p>
          <a:p>
            <a:pPr marL="457200" indent="-457200">
              <a:buFontTx/>
              <a:buChar char="-"/>
            </a:pPr>
            <a:r>
              <a:rPr lang="en-US" sz="2400" dirty="0"/>
              <a:t>Negative examples: other randomly selected tokens</a:t>
            </a:r>
          </a:p>
        </p:txBody>
      </p:sp>
    </p:spTree>
    <p:extLst>
      <p:ext uri="{BB962C8B-B14F-4D97-AF65-F5344CB8AC3E}">
        <p14:creationId xmlns:p14="http://schemas.microsoft.com/office/powerpoint/2010/main" val="208896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36DB-73DC-A740-A1AD-5D0ABA782BDB}"/>
              </a:ext>
            </a:extLst>
          </p:cNvPr>
          <p:cNvSpPr>
            <a:spLocks noGrp="1"/>
          </p:cNvSpPr>
          <p:nvPr>
            <p:ph type="title"/>
          </p:nvPr>
        </p:nvSpPr>
        <p:spPr/>
        <p:txBody>
          <a:bodyPr>
            <a:normAutofit fontScale="90000"/>
          </a:bodyPr>
          <a:lstStyle/>
          <a:p>
            <a:r>
              <a:rPr lang="en-US" dirty="0"/>
              <a:t>Pre-training: next sentence prediction</a:t>
            </a:r>
          </a:p>
        </p:txBody>
      </p:sp>
      <p:sp>
        <p:nvSpPr>
          <p:cNvPr id="3" name="Content Placeholder 2">
            <a:extLst>
              <a:ext uri="{FF2B5EF4-FFF2-40B4-BE49-F238E27FC236}">
                <a16:creationId xmlns:a16="http://schemas.microsoft.com/office/drawing/2014/main" id="{8F720949-CB86-7C4D-A3F3-CFC0FDFA9DC8}"/>
              </a:ext>
            </a:extLst>
          </p:cNvPr>
          <p:cNvSpPr>
            <a:spLocks noGrp="1"/>
          </p:cNvSpPr>
          <p:nvPr>
            <p:ph idx="1"/>
          </p:nvPr>
        </p:nvSpPr>
        <p:spPr/>
        <p:txBody>
          <a:bodyPr/>
          <a:lstStyle/>
          <a:p>
            <a:r>
              <a:rPr lang="en-US" dirty="0"/>
              <a:t>Binary classifier that predicts if a sentence follows another</a:t>
            </a:r>
          </a:p>
          <a:p>
            <a:pPr lvl="1"/>
            <a:r>
              <a:rPr lang="en-US" dirty="0"/>
              <a:t>Positive example: actual next sentence</a:t>
            </a:r>
          </a:p>
          <a:p>
            <a:pPr lvl="1"/>
            <a:r>
              <a:rPr lang="en-US" dirty="0"/>
              <a:t>Negative examples: other randomly selected sentences</a:t>
            </a:r>
          </a:p>
          <a:p>
            <a:r>
              <a:rPr lang="en-US" dirty="0"/>
              <a:t>How to encode an </a:t>
            </a:r>
            <a:r>
              <a:rPr lang="en-US" i="1" dirty="0"/>
              <a:t>entire sentence</a:t>
            </a:r>
            <a:r>
              <a:rPr lang="en-US" dirty="0"/>
              <a:t>?</a:t>
            </a:r>
          </a:p>
        </p:txBody>
      </p:sp>
      <p:sp>
        <p:nvSpPr>
          <p:cNvPr id="4" name="Slide Number Placeholder 3">
            <a:extLst>
              <a:ext uri="{FF2B5EF4-FFF2-40B4-BE49-F238E27FC236}">
                <a16:creationId xmlns:a16="http://schemas.microsoft.com/office/drawing/2014/main" id="{BF2EB935-517C-0242-8D11-5AC33D3829C6}"/>
              </a:ext>
            </a:extLst>
          </p:cNvPr>
          <p:cNvSpPr>
            <a:spLocks noGrp="1"/>
          </p:cNvSpPr>
          <p:nvPr>
            <p:ph type="sldNum" sz="quarter" idx="12"/>
          </p:nvPr>
        </p:nvSpPr>
        <p:spPr/>
        <p:txBody>
          <a:bodyPr/>
          <a:lstStyle/>
          <a:p>
            <a:fld id="{FF5157AA-4A4D-2C48-B0F6-C526C028AE97}" type="slidenum">
              <a:rPr lang="en-US" smtClean="0"/>
              <a:t>35</a:t>
            </a:fld>
            <a:endParaRPr lang="en-US"/>
          </a:p>
        </p:txBody>
      </p:sp>
    </p:spTree>
    <p:extLst>
      <p:ext uri="{BB962C8B-B14F-4D97-AF65-F5344CB8AC3E}">
        <p14:creationId xmlns:p14="http://schemas.microsoft.com/office/powerpoint/2010/main" val="405625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36</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Tree>
    <p:extLst>
      <p:ext uri="{BB962C8B-B14F-4D97-AF65-F5344CB8AC3E}">
        <p14:creationId xmlns:p14="http://schemas.microsoft.com/office/powerpoint/2010/main" val="2911190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37</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Google Shape;1579;p219">
            <a:extLst>
              <a:ext uri="{FF2B5EF4-FFF2-40B4-BE49-F238E27FC236}">
                <a16:creationId xmlns:a16="http://schemas.microsoft.com/office/drawing/2014/main" id="{5C2C2D5C-A847-574E-86CE-01371F08DA4E}"/>
              </a:ext>
            </a:extLst>
          </p:cNvPr>
          <p:cNvSpPr txBox="1"/>
          <p:nvPr/>
        </p:nvSpPr>
        <p:spPr>
          <a:xfrm>
            <a:off x="1987708"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8" name="Rounded Rectangular Callout 7">
            <a:extLst>
              <a:ext uri="{FF2B5EF4-FFF2-40B4-BE49-F238E27FC236}">
                <a16:creationId xmlns:a16="http://schemas.microsoft.com/office/drawing/2014/main" id="{44590763-FA52-2140-A847-48077E5B80ED}"/>
              </a:ext>
            </a:extLst>
          </p:cNvPr>
          <p:cNvSpPr/>
          <p:nvPr/>
        </p:nvSpPr>
        <p:spPr>
          <a:xfrm>
            <a:off x="519954" y="1528743"/>
            <a:ext cx="3191434" cy="837939"/>
          </a:xfrm>
          <a:prstGeom prst="wedgeRoundRectCallout">
            <a:avLst>
              <a:gd name="adj1" fmla="val 5683"/>
              <a:gd name="adj2" fmla="val 887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token that encodes the entire text</a:t>
            </a:r>
          </a:p>
        </p:txBody>
      </p:sp>
    </p:spTree>
    <p:extLst>
      <p:ext uri="{BB962C8B-B14F-4D97-AF65-F5344CB8AC3E}">
        <p14:creationId xmlns:p14="http://schemas.microsoft.com/office/powerpoint/2010/main" val="231358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38</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Google Shape;1579;p219">
            <a:extLst>
              <a:ext uri="{FF2B5EF4-FFF2-40B4-BE49-F238E27FC236}">
                <a16:creationId xmlns:a16="http://schemas.microsoft.com/office/drawing/2014/main" id="{5C2C2D5C-A847-574E-86CE-01371F08DA4E}"/>
              </a:ext>
            </a:extLst>
          </p:cNvPr>
          <p:cNvSpPr txBox="1"/>
          <p:nvPr/>
        </p:nvSpPr>
        <p:spPr>
          <a:xfrm>
            <a:off x="1987708"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7" name="Google Shape;1579;p219">
            <a:extLst>
              <a:ext uri="{FF2B5EF4-FFF2-40B4-BE49-F238E27FC236}">
                <a16:creationId xmlns:a16="http://schemas.microsoft.com/office/drawing/2014/main" id="{F1CFDBAC-E0B1-AA40-BAC8-F672241459A3}"/>
              </a:ext>
            </a:extLst>
          </p:cNvPr>
          <p:cNvSpPr txBox="1"/>
          <p:nvPr/>
        </p:nvSpPr>
        <p:spPr>
          <a:xfrm>
            <a:off x="4659191" y="2776837"/>
            <a:ext cx="692739" cy="2206031"/>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8" name="Rounded Rectangular Callout 7">
            <a:extLst>
              <a:ext uri="{FF2B5EF4-FFF2-40B4-BE49-F238E27FC236}">
                <a16:creationId xmlns:a16="http://schemas.microsoft.com/office/drawing/2014/main" id="{44590763-FA52-2140-A847-48077E5B80ED}"/>
              </a:ext>
            </a:extLst>
          </p:cNvPr>
          <p:cNvSpPr/>
          <p:nvPr/>
        </p:nvSpPr>
        <p:spPr>
          <a:xfrm>
            <a:off x="519954" y="1528743"/>
            <a:ext cx="3191434" cy="837939"/>
          </a:xfrm>
          <a:prstGeom prst="wedgeRoundRectCallout">
            <a:avLst>
              <a:gd name="adj1" fmla="val 5683"/>
              <a:gd name="adj2" fmla="val 887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token that encodes the entire text</a:t>
            </a:r>
          </a:p>
        </p:txBody>
      </p:sp>
      <p:sp>
        <p:nvSpPr>
          <p:cNvPr id="9" name="Rounded Rectangular Callout 8">
            <a:extLst>
              <a:ext uri="{FF2B5EF4-FFF2-40B4-BE49-F238E27FC236}">
                <a16:creationId xmlns:a16="http://schemas.microsoft.com/office/drawing/2014/main" id="{85BFF63F-FCCD-694F-A5A6-7A4087BDD557}"/>
              </a:ext>
            </a:extLst>
          </p:cNvPr>
          <p:cNvSpPr/>
          <p:nvPr/>
        </p:nvSpPr>
        <p:spPr>
          <a:xfrm>
            <a:off x="3980330" y="1864659"/>
            <a:ext cx="3191434" cy="502022"/>
          </a:xfrm>
          <a:prstGeom prst="wedgeRoundRectCallout">
            <a:avLst>
              <a:gd name="adj1" fmla="val -21283"/>
              <a:gd name="adj2" fmla="val 1073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Special separator token</a:t>
            </a:r>
          </a:p>
        </p:txBody>
      </p:sp>
    </p:spTree>
    <p:extLst>
      <p:ext uri="{BB962C8B-B14F-4D97-AF65-F5344CB8AC3E}">
        <p14:creationId xmlns:p14="http://schemas.microsoft.com/office/powerpoint/2010/main" val="426177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E7E3CB-C31E-ED4E-921C-CF2C2DE8710C}"/>
              </a:ext>
            </a:extLst>
          </p:cNvPr>
          <p:cNvSpPr>
            <a:spLocks noGrp="1"/>
          </p:cNvSpPr>
          <p:nvPr>
            <p:ph type="title"/>
          </p:nvPr>
        </p:nvSpPr>
        <p:spPr/>
        <p:txBody>
          <a:bodyPr/>
          <a:lstStyle/>
          <a:p>
            <a:r>
              <a:rPr lang="en-US" dirty="0"/>
              <a:t>Next sentence prediction example</a:t>
            </a:r>
          </a:p>
        </p:txBody>
      </p:sp>
      <p:sp>
        <p:nvSpPr>
          <p:cNvPr id="2" name="Slide Number Placeholder 1">
            <a:extLst>
              <a:ext uri="{FF2B5EF4-FFF2-40B4-BE49-F238E27FC236}">
                <a16:creationId xmlns:a16="http://schemas.microsoft.com/office/drawing/2014/main" id="{D71A7727-96CD-5543-8F3B-B94E27C37DF8}"/>
              </a:ext>
            </a:extLst>
          </p:cNvPr>
          <p:cNvSpPr>
            <a:spLocks noGrp="1"/>
          </p:cNvSpPr>
          <p:nvPr>
            <p:ph type="sldNum" sz="quarter" idx="12"/>
          </p:nvPr>
        </p:nvSpPr>
        <p:spPr/>
        <p:txBody>
          <a:bodyPr/>
          <a:lstStyle/>
          <a:p>
            <a:fld id="{FF5157AA-4A4D-2C48-B0F6-C526C028AE97}" type="slidenum">
              <a:rPr lang="en-US" smtClean="0"/>
              <a:t>39</a:t>
            </a:fld>
            <a:endParaRPr lang="en-US"/>
          </a:p>
        </p:txBody>
      </p:sp>
      <p:pic>
        <p:nvPicPr>
          <p:cNvPr id="4" name="Picture 3">
            <a:extLst>
              <a:ext uri="{FF2B5EF4-FFF2-40B4-BE49-F238E27FC236}">
                <a16:creationId xmlns:a16="http://schemas.microsoft.com/office/drawing/2014/main" id="{D5788356-31AF-B746-BC21-6476B7BF7A37}"/>
              </a:ext>
            </a:extLst>
          </p:cNvPr>
          <p:cNvPicPr>
            <a:picLocks noChangeAspect="1"/>
          </p:cNvPicPr>
          <p:nvPr/>
        </p:nvPicPr>
        <p:blipFill>
          <a:blip r:embed="rId2"/>
          <a:stretch>
            <a:fillRect/>
          </a:stretch>
        </p:blipFill>
        <p:spPr>
          <a:xfrm>
            <a:off x="936812" y="2776837"/>
            <a:ext cx="7270376" cy="2206031"/>
          </a:xfrm>
          <a:prstGeom prst="rect">
            <a:avLst/>
          </a:prstGeom>
        </p:spPr>
      </p:pic>
      <p:sp>
        <p:nvSpPr>
          <p:cNvPr id="5" name="Rounded Rectangular Callout 4">
            <a:extLst>
              <a:ext uri="{FF2B5EF4-FFF2-40B4-BE49-F238E27FC236}">
                <a16:creationId xmlns:a16="http://schemas.microsoft.com/office/drawing/2014/main" id="{E50D813A-AA01-D44C-9CE8-7C395C1067E8}"/>
              </a:ext>
            </a:extLst>
          </p:cNvPr>
          <p:cNvSpPr/>
          <p:nvPr/>
        </p:nvSpPr>
        <p:spPr>
          <a:xfrm>
            <a:off x="519954" y="1528743"/>
            <a:ext cx="5755340" cy="837939"/>
          </a:xfrm>
          <a:prstGeom prst="wedgeRoundRectCallout">
            <a:avLst>
              <a:gd name="adj1" fmla="val -18149"/>
              <a:gd name="adj2" fmla="val 973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The binary classifier is trained on top of the contextualized embedding for [CLS]</a:t>
            </a:r>
          </a:p>
        </p:txBody>
      </p:sp>
    </p:spTree>
    <p:extLst>
      <p:ext uri="{BB962C8B-B14F-4D97-AF65-F5344CB8AC3E}">
        <p14:creationId xmlns:p14="http://schemas.microsoft.com/office/powerpoint/2010/main" val="405370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0296A-1D30-6D4E-A5F1-A6FA0CB25AE6}"/>
              </a:ext>
            </a:extLst>
          </p:cNvPr>
          <p:cNvSpPr>
            <a:spLocks noGrp="1"/>
          </p:cNvSpPr>
          <p:nvPr>
            <p:ph type="title"/>
          </p:nvPr>
        </p:nvSpPr>
        <p:spPr/>
        <p:txBody>
          <a:bodyPr/>
          <a:lstStyle/>
          <a:p>
            <a:r>
              <a:rPr lang="en-US" dirty="0"/>
              <a:t>architecture</a:t>
            </a:r>
          </a:p>
        </p:txBody>
      </p:sp>
      <p:sp>
        <p:nvSpPr>
          <p:cNvPr id="6" name="Text Placeholder 5">
            <a:extLst>
              <a:ext uri="{FF2B5EF4-FFF2-40B4-BE49-F238E27FC236}">
                <a16:creationId xmlns:a16="http://schemas.microsoft.com/office/drawing/2014/main" id="{D1F3CD4F-D420-3946-80E3-18B1FFE76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449CA8-13AE-AF41-8266-22B3C091B1F6}"/>
              </a:ext>
            </a:extLst>
          </p:cNvPr>
          <p:cNvSpPr>
            <a:spLocks noGrp="1"/>
          </p:cNvSpPr>
          <p:nvPr>
            <p:ph type="sldNum" sz="quarter" idx="12"/>
          </p:nvPr>
        </p:nvSpPr>
        <p:spPr/>
        <p:txBody>
          <a:bodyPr/>
          <a:lstStyle/>
          <a:p>
            <a:fld id="{FF5157AA-4A4D-2C48-B0F6-C526C028AE97}" type="slidenum">
              <a:rPr lang="en-US" smtClean="0"/>
              <a:t>4</a:t>
            </a:fld>
            <a:endParaRPr lang="en-US"/>
          </a:p>
        </p:txBody>
      </p:sp>
    </p:spTree>
    <p:extLst>
      <p:ext uri="{BB962C8B-B14F-4D97-AF65-F5344CB8AC3E}">
        <p14:creationId xmlns:p14="http://schemas.microsoft.com/office/powerpoint/2010/main" val="28990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167B-B603-7A4F-BD8A-FFA1EE648596}"/>
              </a:ext>
            </a:extLst>
          </p:cNvPr>
          <p:cNvSpPr>
            <a:spLocks noGrp="1"/>
          </p:cNvSpPr>
          <p:nvPr>
            <p:ph type="title"/>
          </p:nvPr>
        </p:nvSpPr>
        <p:spPr/>
        <p:txBody>
          <a:bodyPr/>
          <a:lstStyle/>
          <a:p>
            <a:r>
              <a:rPr lang="en-US" dirty="0"/>
              <a:t>Fine-tuning</a:t>
            </a:r>
          </a:p>
        </p:txBody>
      </p:sp>
      <p:sp>
        <p:nvSpPr>
          <p:cNvPr id="4" name="Content Placeholder 3">
            <a:extLst>
              <a:ext uri="{FF2B5EF4-FFF2-40B4-BE49-F238E27FC236}">
                <a16:creationId xmlns:a16="http://schemas.microsoft.com/office/drawing/2014/main" id="{15E4973E-A38F-A64C-A74D-8C64B51AD77E}"/>
              </a:ext>
            </a:extLst>
          </p:cNvPr>
          <p:cNvSpPr>
            <a:spLocks noGrp="1"/>
          </p:cNvSpPr>
          <p:nvPr>
            <p:ph idx="1"/>
          </p:nvPr>
        </p:nvSpPr>
        <p:spPr/>
        <p:txBody>
          <a:bodyPr/>
          <a:lstStyle/>
          <a:p>
            <a:r>
              <a:rPr lang="en-US" dirty="0"/>
              <a:t>Continues training the transformer network after pre-training, by adapting it for the task at hand.</a:t>
            </a:r>
          </a:p>
        </p:txBody>
      </p:sp>
      <p:sp>
        <p:nvSpPr>
          <p:cNvPr id="3" name="Slide Number Placeholder 2">
            <a:extLst>
              <a:ext uri="{FF2B5EF4-FFF2-40B4-BE49-F238E27FC236}">
                <a16:creationId xmlns:a16="http://schemas.microsoft.com/office/drawing/2014/main" id="{171EE0CF-E13F-6D48-BB11-D9CFDFD7B398}"/>
              </a:ext>
            </a:extLst>
          </p:cNvPr>
          <p:cNvSpPr>
            <a:spLocks noGrp="1"/>
          </p:cNvSpPr>
          <p:nvPr>
            <p:ph type="sldNum" sz="quarter" idx="12"/>
          </p:nvPr>
        </p:nvSpPr>
        <p:spPr/>
        <p:txBody>
          <a:bodyPr/>
          <a:lstStyle/>
          <a:p>
            <a:fld id="{FF5157AA-4A4D-2C48-B0F6-C526C028AE97}" type="slidenum">
              <a:rPr lang="en-US" smtClean="0"/>
              <a:t>40</a:t>
            </a:fld>
            <a:endParaRPr lang="en-US"/>
          </a:p>
        </p:txBody>
      </p:sp>
    </p:spTree>
    <p:extLst>
      <p:ext uri="{BB962C8B-B14F-4D97-AF65-F5344CB8AC3E}">
        <p14:creationId xmlns:p14="http://schemas.microsoft.com/office/powerpoint/2010/main" val="11363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99FD1-08E6-A945-87BC-0856667DBEF4}"/>
              </a:ext>
            </a:extLst>
          </p:cNvPr>
          <p:cNvSpPr>
            <a:spLocks noGrp="1"/>
          </p:cNvSpPr>
          <p:nvPr>
            <p:ph type="title"/>
          </p:nvPr>
        </p:nvSpPr>
        <p:spPr/>
        <p:txBody>
          <a:bodyPr/>
          <a:lstStyle/>
          <a:p>
            <a:r>
              <a:rPr lang="en-US" dirty="0"/>
              <a:t>Fine-tuning: application examples</a:t>
            </a:r>
          </a:p>
        </p:txBody>
      </p:sp>
      <p:sp>
        <p:nvSpPr>
          <p:cNvPr id="2" name="Slide Number Placeholder 1">
            <a:extLst>
              <a:ext uri="{FF2B5EF4-FFF2-40B4-BE49-F238E27FC236}">
                <a16:creationId xmlns:a16="http://schemas.microsoft.com/office/drawing/2014/main" id="{78DDA3E9-5F55-AF46-ACCE-43B29052A29B}"/>
              </a:ext>
            </a:extLst>
          </p:cNvPr>
          <p:cNvSpPr>
            <a:spLocks noGrp="1"/>
          </p:cNvSpPr>
          <p:nvPr>
            <p:ph type="sldNum" sz="quarter" idx="12"/>
          </p:nvPr>
        </p:nvSpPr>
        <p:spPr/>
        <p:txBody>
          <a:bodyPr/>
          <a:lstStyle/>
          <a:p>
            <a:fld id="{FF5157AA-4A4D-2C48-B0F6-C526C028AE97}" type="slidenum">
              <a:rPr lang="en-US" smtClean="0"/>
              <a:t>41</a:t>
            </a:fld>
            <a:endParaRPr lang="en-US"/>
          </a:p>
        </p:txBody>
      </p:sp>
      <p:pic>
        <p:nvPicPr>
          <p:cNvPr id="4" name="Picture 3">
            <a:extLst>
              <a:ext uri="{FF2B5EF4-FFF2-40B4-BE49-F238E27FC236}">
                <a16:creationId xmlns:a16="http://schemas.microsoft.com/office/drawing/2014/main" id="{133CDE70-587B-DD42-AB85-D6F71CC1F5C5}"/>
              </a:ext>
            </a:extLst>
          </p:cNvPr>
          <p:cNvPicPr>
            <a:picLocks noChangeAspect="1"/>
          </p:cNvPicPr>
          <p:nvPr/>
        </p:nvPicPr>
        <p:blipFill>
          <a:blip r:embed="rId2"/>
          <a:stretch>
            <a:fillRect/>
          </a:stretch>
        </p:blipFill>
        <p:spPr>
          <a:xfrm>
            <a:off x="0" y="1738067"/>
            <a:ext cx="9144000" cy="3381866"/>
          </a:xfrm>
          <a:prstGeom prst="rect">
            <a:avLst/>
          </a:prstGeom>
        </p:spPr>
      </p:pic>
    </p:spTree>
    <p:extLst>
      <p:ext uri="{BB962C8B-B14F-4D97-AF65-F5344CB8AC3E}">
        <p14:creationId xmlns:p14="http://schemas.microsoft.com/office/powerpoint/2010/main" val="403545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1A0F-41E7-EE4E-BC4B-03AA3AE06FAD}"/>
              </a:ext>
            </a:extLst>
          </p:cNvPr>
          <p:cNvSpPr>
            <a:spLocks noGrp="1"/>
          </p:cNvSpPr>
          <p:nvPr>
            <p:ph type="title"/>
          </p:nvPr>
        </p:nvSpPr>
        <p:spPr/>
        <p:txBody>
          <a:bodyPr/>
          <a:lstStyle/>
          <a:p>
            <a:r>
              <a:rPr lang="en-US" dirty="0"/>
              <a:t>Move tasks to pre-training</a:t>
            </a:r>
          </a:p>
        </p:txBody>
      </p:sp>
      <p:sp>
        <p:nvSpPr>
          <p:cNvPr id="4" name="Content Placeholder 3">
            <a:extLst>
              <a:ext uri="{FF2B5EF4-FFF2-40B4-BE49-F238E27FC236}">
                <a16:creationId xmlns:a16="http://schemas.microsoft.com/office/drawing/2014/main" id="{1D5F3A3D-83BA-D34A-9B00-B1F7043CDE2E}"/>
              </a:ext>
            </a:extLst>
          </p:cNvPr>
          <p:cNvSpPr>
            <a:spLocks noGrp="1"/>
          </p:cNvSpPr>
          <p:nvPr>
            <p:ph idx="1"/>
          </p:nvPr>
        </p:nvSpPr>
        <p:spPr/>
        <p:txBody>
          <a:bodyPr/>
          <a:lstStyle/>
          <a:p>
            <a:r>
              <a:rPr lang="en-US" dirty="0"/>
              <a:t>Recently, more and more NLP tasks have been plugged into the pre-training stage</a:t>
            </a:r>
          </a:p>
          <a:p>
            <a:r>
              <a:rPr lang="en-US" dirty="0"/>
              <a:t>What tasks would you use?</a:t>
            </a:r>
          </a:p>
        </p:txBody>
      </p:sp>
      <p:sp>
        <p:nvSpPr>
          <p:cNvPr id="3" name="Slide Number Placeholder 2">
            <a:extLst>
              <a:ext uri="{FF2B5EF4-FFF2-40B4-BE49-F238E27FC236}">
                <a16:creationId xmlns:a16="http://schemas.microsoft.com/office/drawing/2014/main" id="{6580E1AD-9498-4647-8C7C-F0C0BEDF9231}"/>
              </a:ext>
            </a:extLst>
          </p:cNvPr>
          <p:cNvSpPr>
            <a:spLocks noGrp="1"/>
          </p:cNvSpPr>
          <p:nvPr>
            <p:ph type="sldNum" sz="quarter" idx="12"/>
          </p:nvPr>
        </p:nvSpPr>
        <p:spPr/>
        <p:txBody>
          <a:bodyPr/>
          <a:lstStyle/>
          <a:p>
            <a:fld id="{FF5157AA-4A4D-2C48-B0F6-C526C028AE97}" type="slidenum">
              <a:rPr lang="en-US" smtClean="0"/>
              <a:t>42</a:t>
            </a:fld>
            <a:endParaRPr lang="en-US"/>
          </a:p>
        </p:txBody>
      </p:sp>
    </p:spTree>
    <p:extLst>
      <p:ext uri="{BB962C8B-B14F-4D97-AF65-F5344CB8AC3E}">
        <p14:creationId xmlns:p14="http://schemas.microsoft.com/office/powerpoint/2010/main" val="351347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450E3-268C-9B43-A63B-295347769E19}"/>
              </a:ext>
            </a:extLst>
          </p:cNvPr>
          <p:cNvSpPr>
            <a:spLocks noGrp="1"/>
          </p:cNvSpPr>
          <p:nvPr>
            <p:ph type="title"/>
          </p:nvPr>
        </p:nvSpPr>
        <p:spPr/>
        <p:txBody>
          <a:bodyPr>
            <a:normAutofit fontScale="90000"/>
          </a:bodyPr>
          <a:lstStyle/>
          <a:p>
            <a:r>
              <a:rPr lang="en-US" dirty="0"/>
              <a:t>How to use word representations in your project</a:t>
            </a:r>
          </a:p>
        </p:txBody>
      </p:sp>
      <p:sp>
        <p:nvSpPr>
          <p:cNvPr id="5" name="Text Placeholder 4">
            <a:extLst>
              <a:ext uri="{FF2B5EF4-FFF2-40B4-BE49-F238E27FC236}">
                <a16:creationId xmlns:a16="http://schemas.microsoft.com/office/drawing/2014/main" id="{0736D516-6414-6241-A566-928E8FAB0DAC}"/>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9D8650E-1F40-5044-AD89-F5084B14B4FF}"/>
              </a:ext>
            </a:extLst>
          </p:cNvPr>
          <p:cNvSpPr>
            <a:spLocks noGrp="1"/>
          </p:cNvSpPr>
          <p:nvPr>
            <p:ph type="sldNum" sz="quarter" idx="12"/>
          </p:nvPr>
        </p:nvSpPr>
        <p:spPr/>
        <p:txBody>
          <a:bodyPr/>
          <a:lstStyle/>
          <a:p>
            <a:fld id="{FF5157AA-4A4D-2C48-B0F6-C526C028AE97}" type="slidenum">
              <a:rPr lang="en-US" smtClean="0"/>
              <a:t>43</a:t>
            </a:fld>
            <a:endParaRPr lang="en-US"/>
          </a:p>
        </p:txBody>
      </p:sp>
    </p:spTree>
    <p:extLst>
      <p:ext uri="{BB962C8B-B14F-4D97-AF65-F5344CB8AC3E}">
        <p14:creationId xmlns:p14="http://schemas.microsoft.com/office/powerpoint/2010/main" val="593421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C931CC-0266-F644-ABD6-1052F5C9A0D0}"/>
              </a:ext>
            </a:extLst>
          </p:cNvPr>
          <p:cNvSpPr>
            <a:spLocks noGrp="1"/>
          </p:cNvSpPr>
          <p:nvPr>
            <p:ph type="title"/>
          </p:nvPr>
        </p:nvSpPr>
        <p:spPr/>
        <p:txBody>
          <a:bodyPr/>
          <a:lstStyle/>
          <a:p>
            <a:r>
              <a:rPr lang="en-US" dirty="0"/>
              <a:t>Word2vec static embeddings</a:t>
            </a:r>
          </a:p>
        </p:txBody>
      </p:sp>
      <p:sp>
        <p:nvSpPr>
          <p:cNvPr id="6" name="Content Placeholder 5">
            <a:extLst>
              <a:ext uri="{FF2B5EF4-FFF2-40B4-BE49-F238E27FC236}">
                <a16:creationId xmlns:a16="http://schemas.microsoft.com/office/drawing/2014/main" id="{15D10745-35DE-084C-AD66-73E17FD00C90}"/>
              </a:ext>
            </a:extLst>
          </p:cNvPr>
          <p:cNvSpPr>
            <a:spLocks noGrp="1"/>
          </p:cNvSpPr>
          <p:nvPr>
            <p:ph idx="1"/>
          </p:nvPr>
        </p:nvSpPr>
        <p:spPr/>
        <p:txBody>
          <a:bodyPr>
            <a:normAutofit fontScale="92500" lnSpcReduction="10000"/>
          </a:bodyPr>
          <a:lstStyle/>
          <a:p>
            <a:r>
              <a:rPr lang="en-US" dirty="0"/>
              <a:t>Average all word embeddings for a given text</a:t>
            </a:r>
          </a:p>
          <a:p>
            <a:pPr lvl="1"/>
            <a:r>
              <a:rPr lang="en-US" dirty="0"/>
              <a:t>How would you make this better?</a:t>
            </a:r>
          </a:p>
          <a:p>
            <a:r>
              <a:rPr lang="en-US" dirty="0"/>
              <a:t>Then:</a:t>
            </a:r>
          </a:p>
          <a:p>
            <a:pPr lvl="1"/>
            <a:r>
              <a:rPr lang="en-US" dirty="0"/>
              <a:t>For search: index these document embeddings in your annoy index</a:t>
            </a:r>
          </a:p>
          <a:p>
            <a:pPr lvl="1"/>
            <a:r>
              <a:rPr lang="en-US" dirty="0"/>
              <a:t>For classification: add some feed-forward layer on top of this averaged embedding then train the usual way</a:t>
            </a:r>
          </a:p>
          <a:p>
            <a:pPr lvl="2"/>
            <a:r>
              <a:rPr lang="en-US" dirty="0"/>
              <a:t>Note that the word2vec embeddings are </a:t>
            </a:r>
            <a:r>
              <a:rPr lang="en-US" i="1" dirty="0"/>
              <a:t>not</a:t>
            </a:r>
            <a:r>
              <a:rPr lang="en-US" dirty="0"/>
              <a:t> adjusted during training </a:t>
            </a:r>
          </a:p>
          <a:p>
            <a:r>
              <a:rPr lang="en-US" dirty="0"/>
              <a:t>See: </a:t>
            </a:r>
            <a:r>
              <a:rPr lang="en-US" dirty="0">
                <a:hlinkClick r:id="rId2"/>
              </a:rPr>
              <a:t>https://clulab.org/gentlenlp/chapter9.html</a:t>
            </a:r>
            <a:r>
              <a:rPr lang="en-US" dirty="0"/>
              <a:t> </a:t>
            </a:r>
          </a:p>
        </p:txBody>
      </p:sp>
      <p:sp>
        <p:nvSpPr>
          <p:cNvPr id="4" name="Slide Number Placeholder 3">
            <a:extLst>
              <a:ext uri="{FF2B5EF4-FFF2-40B4-BE49-F238E27FC236}">
                <a16:creationId xmlns:a16="http://schemas.microsoft.com/office/drawing/2014/main" id="{F175F374-7702-E74F-9EC9-3DEBCC6E8402}"/>
              </a:ext>
            </a:extLst>
          </p:cNvPr>
          <p:cNvSpPr>
            <a:spLocks noGrp="1"/>
          </p:cNvSpPr>
          <p:nvPr>
            <p:ph type="sldNum" sz="quarter" idx="12"/>
          </p:nvPr>
        </p:nvSpPr>
        <p:spPr/>
        <p:txBody>
          <a:bodyPr/>
          <a:lstStyle/>
          <a:p>
            <a:fld id="{FF5157AA-4A4D-2C48-B0F6-C526C028AE97}" type="slidenum">
              <a:rPr lang="en-US" smtClean="0"/>
              <a:t>44</a:t>
            </a:fld>
            <a:endParaRPr lang="en-US"/>
          </a:p>
        </p:txBody>
      </p:sp>
    </p:spTree>
    <p:extLst>
      <p:ext uri="{BB962C8B-B14F-4D97-AF65-F5344CB8AC3E}">
        <p14:creationId xmlns:p14="http://schemas.microsoft.com/office/powerpoint/2010/main" val="2820703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34F7-97F1-6249-8305-4A1CCF1232E0}"/>
              </a:ext>
            </a:extLst>
          </p:cNvPr>
          <p:cNvSpPr>
            <a:spLocks noGrp="1"/>
          </p:cNvSpPr>
          <p:nvPr>
            <p:ph type="title"/>
          </p:nvPr>
        </p:nvSpPr>
        <p:spPr/>
        <p:txBody>
          <a:bodyPr>
            <a:noAutofit/>
          </a:bodyPr>
          <a:lstStyle/>
          <a:p>
            <a:r>
              <a:rPr lang="en-US" sz="3600" dirty="0"/>
              <a:t>Transformer contextualized embeddings</a:t>
            </a:r>
          </a:p>
        </p:txBody>
      </p:sp>
      <p:sp>
        <p:nvSpPr>
          <p:cNvPr id="3" name="Content Placeholder 2">
            <a:extLst>
              <a:ext uri="{FF2B5EF4-FFF2-40B4-BE49-F238E27FC236}">
                <a16:creationId xmlns:a16="http://schemas.microsoft.com/office/drawing/2014/main" id="{8F7D2879-D0DB-7B43-8E08-7A7B048FB18B}"/>
              </a:ext>
            </a:extLst>
          </p:cNvPr>
          <p:cNvSpPr>
            <a:spLocks noGrp="1"/>
          </p:cNvSpPr>
          <p:nvPr>
            <p:ph idx="1"/>
          </p:nvPr>
        </p:nvSpPr>
        <p:spPr/>
        <p:txBody>
          <a:bodyPr>
            <a:normAutofit fontScale="92500" lnSpcReduction="20000"/>
          </a:bodyPr>
          <a:lstStyle/>
          <a:p>
            <a:r>
              <a:rPr lang="en-US" dirty="0"/>
              <a:t>Run the forward pass of the transformer encoder (what we covered today)</a:t>
            </a:r>
          </a:p>
          <a:p>
            <a:r>
              <a:rPr lang="en-US" dirty="0"/>
              <a:t>Use the representation of the [CLS] embedding as the representation of the entire text</a:t>
            </a:r>
          </a:p>
          <a:p>
            <a:r>
              <a:rPr lang="en-US" dirty="0"/>
              <a:t>Then:</a:t>
            </a:r>
          </a:p>
          <a:p>
            <a:pPr lvl="1"/>
            <a:r>
              <a:rPr lang="en-US" dirty="0"/>
              <a:t>For search: index these document embeddings in your annoy index</a:t>
            </a:r>
          </a:p>
          <a:p>
            <a:pPr lvl="1"/>
            <a:r>
              <a:rPr lang="en-US" dirty="0"/>
              <a:t>For classification: add some feed-forward layer on top of this averaged embedding then train the usual way </a:t>
            </a:r>
          </a:p>
          <a:p>
            <a:pPr lvl="2"/>
            <a:r>
              <a:rPr lang="en-US" dirty="0"/>
              <a:t>You may choose to backpropagate through the encoder architecture or not</a:t>
            </a:r>
          </a:p>
          <a:p>
            <a:endParaRPr lang="en-US" dirty="0"/>
          </a:p>
        </p:txBody>
      </p:sp>
      <p:sp>
        <p:nvSpPr>
          <p:cNvPr id="4" name="Slide Number Placeholder 3">
            <a:extLst>
              <a:ext uri="{FF2B5EF4-FFF2-40B4-BE49-F238E27FC236}">
                <a16:creationId xmlns:a16="http://schemas.microsoft.com/office/drawing/2014/main" id="{7B9F7F6A-9FD9-1F44-9983-93A201452B9C}"/>
              </a:ext>
            </a:extLst>
          </p:cNvPr>
          <p:cNvSpPr>
            <a:spLocks noGrp="1"/>
          </p:cNvSpPr>
          <p:nvPr>
            <p:ph type="sldNum" sz="quarter" idx="12"/>
          </p:nvPr>
        </p:nvSpPr>
        <p:spPr/>
        <p:txBody>
          <a:bodyPr/>
          <a:lstStyle/>
          <a:p>
            <a:fld id="{FF5157AA-4A4D-2C48-B0F6-C526C028AE97}" type="slidenum">
              <a:rPr lang="en-US" smtClean="0"/>
              <a:t>45</a:t>
            </a:fld>
            <a:endParaRPr lang="en-US"/>
          </a:p>
        </p:txBody>
      </p:sp>
    </p:spTree>
    <p:extLst>
      <p:ext uri="{BB962C8B-B14F-4D97-AF65-F5344CB8AC3E}">
        <p14:creationId xmlns:p14="http://schemas.microsoft.com/office/powerpoint/2010/main" val="998446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F126-1152-EF4A-873F-F46460936F58}"/>
              </a:ext>
            </a:extLst>
          </p:cNvPr>
          <p:cNvSpPr>
            <a:spLocks noGrp="1"/>
          </p:cNvSpPr>
          <p:nvPr>
            <p:ph type="title"/>
          </p:nvPr>
        </p:nvSpPr>
        <p:spPr/>
        <p:txBody>
          <a:bodyPr/>
          <a:lstStyle/>
          <a:p>
            <a:r>
              <a:rPr lang="en-US" dirty="0"/>
              <a:t>Take away</a:t>
            </a:r>
          </a:p>
        </p:txBody>
      </p:sp>
      <p:sp>
        <p:nvSpPr>
          <p:cNvPr id="3" name="Content Placeholder 2">
            <a:extLst>
              <a:ext uri="{FF2B5EF4-FFF2-40B4-BE49-F238E27FC236}">
                <a16:creationId xmlns:a16="http://schemas.microsoft.com/office/drawing/2014/main" id="{D8CA3037-A6AE-894A-8EF8-C39F2FED455F}"/>
              </a:ext>
            </a:extLst>
          </p:cNvPr>
          <p:cNvSpPr>
            <a:spLocks noGrp="1"/>
          </p:cNvSpPr>
          <p:nvPr>
            <p:ph idx="1"/>
          </p:nvPr>
        </p:nvSpPr>
        <p:spPr/>
        <p:txBody>
          <a:bodyPr>
            <a:normAutofit/>
          </a:bodyPr>
          <a:lstStyle/>
          <a:p>
            <a:r>
              <a:rPr lang="en-US" dirty="0"/>
              <a:t>Architecture of a transformer layer</a:t>
            </a:r>
          </a:p>
          <a:p>
            <a:r>
              <a:rPr lang="en-US" dirty="0"/>
              <a:t>Sub-word tokenization</a:t>
            </a:r>
          </a:p>
          <a:p>
            <a:r>
              <a:rPr lang="en-US" dirty="0"/>
              <a:t>Training a transformer network</a:t>
            </a:r>
          </a:p>
          <a:p>
            <a:r>
              <a:rPr lang="en-US" dirty="0"/>
              <a:t>How to use word representations in your project</a:t>
            </a:r>
          </a:p>
          <a:p>
            <a:endParaRPr lang="en-US" dirty="0"/>
          </a:p>
        </p:txBody>
      </p:sp>
      <p:sp>
        <p:nvSpPr>
          <p:cNvPr id="4" name="Slide Number Placeholder 3">
            <a:extLst>
              <a:ext uri="{FF2B5EF4-FFF2-40B4-BE49-F238E27FC236}">
                <a16:creationId xmlns:a16="http://schemas.microsoft.com/office/drawing/2014/main" id="{B9CD26F6-ADBC-A34B-9339-2ADA37E62736}"/>
              </a:ext>
            </a:extLst>
          </p:cNvPr>
          <p:cNvSpPr>
            <a:spLocks noGrp="1"/>
          </p:cNvSpPr>
          <p:nvPr>
            <p:ph type="sldNum" sz="quarter" idx="12"/>
          </p:nvPr>
        </p:nvSpPr>
        <p:spPr/>
        <p:txBody>
          <a:bodyPr/>
          <a:lstStyle/>
          <a:p>
            <a:fld id="{FF5157AA-4A4D-2C48-B0F6-C526C028AE97}" type="slidenum">
              <a:rPr lang="en-US" smtClean="0"/>
              <a:t>46</a:t>
            </a:fld>
            <a:endParaRPr lang="en-US"/>
          </a:p>
        </p:txBody>
      </p:sp>
    </p:spTree>
    <p:extLst>
      <p:ext uri="{BB962C8B-B14F-4D97-AF65-F5344CB8AC3E}">
        <p14:creationId xmlns:p14="http://schemas.microsoft.com/office/powerpoint/2010/main" val="401454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91DF5-718D-0040-B902-38D92421FEEE}"/>
              </a:ext>
            </a:extLst>
          </p:cNvPr>
          <p:cNvPicPr>
            <a:picLocks noChangeAspect="1"/>
          </p:cNvPicPr>
          <p:nvPr/>
        </p:nvPicPr>
        <p:blipFill>
          <a:blip r:embed="rId2"/>
          <a:stretch>
            <a:fillRect/>
          </a:stretch>
        </p:blipFill>
        <p:spPr>
          <a:xfrm>
            <a:off x="0" y="562428"/>
            <a:ext cx="9144000" cy="5733143"/>
          </a:xfrm>
          <a:prstGeom prst="rect">
            <a:avLst/>
          </a:prstGeom>
        </p:spPr>
      </p:pic>
      <p:sp>
        <p:nvSpPr>
          <p:cNvPr id="6" name="Slide Number Placeholder 5">
            <a:extLst>
              <a:ext uri="{FF2B5EF4-FFF2-40B4-BE49-F238E27FC236}">
                <a16:creationId xmlns:a16="http://schemas.microsoft.com/office/drawing/2014/main" id="{4AC59990-A4AE-B843-9AA0-CDAAB2A49B2F}"/>
              </a:ext>
            </a:extLst>
          </p:cNvPr>
          <p:cNvSpPr>
            <a:spLocks noGrp="1"/>
          </p:cNvSpPr>
          <p:nvPr>
            <p:ph type="sldNum" sz="quarter" idx="12"/>
          </p:nvPr>
        </p:nvSpPr>
        <p:spPr/>
        <p:txBody>
          <a:bodyPr/>
          <a:lstStyle/>
          <a:p>
            <a:fld id="{FF5157AA-4A4D-2C48-B0F6-C526C028AE97}" type="slidenum">
              <a:rPr lang="en-US" smtClean="0"/>
              <a:t>5</a:t>
            </a:fld>
            <a:endParaRPr lang="en-US"/>
          </a:p>
        </p:txBody>
      </p:sp>
      <p:sp>
        <p:nvSpPr>
          <p:cNvPr id="4" name="Google Shape;1579;p219">
            <a:extLst>
              <a:ext uri="{FF2B5EF4-FFF2-40B4-BE49-F238E27FC236}">
                <a16:creationId xmlns:a16="http://schemas.microsoft.com/office/drawing/2014/main" id="{50FD7518-E8FB-6E49-A627-586C50B791F6}"/>
              </a:ext>
            </a:extLst>
          </p:cNvPr>
          <p:cNvSpPr txBox="1"/>
          <p:nvPr/>
        </p:nvSpPr>
        <p:spPr>
          <a:xfrm>
            <a:off x="730196" y="1703294"/>
            <a:ext cx="3680439" cy="422237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spcBef>
                <a:spcPts val="0"/>
              </a:spcBef>
              <a:spcAft>
                <a:spcPts val="0"/>
              </a:spcAft>
              <a:buNone/>
            </a:pPr>
            <a:endParaRPr>
              <a:latin typeface="Calibri"/>
              <a:ea typeface="Calibri"/>
              <a:cs typeface="Calibri"/>
              <a:sym typeface="Calibri"/>
            </a:endParaRPr>
          </a:p>
        </p:txBody>
      </p:sp>
      <p:sp>
        <p:nvSpPr>
          <p:cNvPr id="7" name="Rounded Rectangular Callout 6">
            <a:extLst>
              <a:ext uri="{FF2B5EF4-FFF2-40B4-BE49-F238E27FC236}">
                <a16:creationId xmlns:a16="http://schemas.microsoft.com/office/drawing/2014/main" id="{70BF9344-33D7-9047-B42D-1BF81FB4A0EE}"/>
              </a:ext>
            </a:extLst>
          </p:cNvPr>
          <p:cNvSpPr/>
          <p:nvPr/>
        </p:nvSpPr>
        <p:spPr>
          <a:xfrm>
            <a:off x="730197" y="389246"/>
            <a:ext cx="3940416" cy="743615"/>
          </a:xfrm>
          <a:prstGeom prst="wedgeRoundRectCallout">
            <a:avLst>
              <a:gd name="adj1" fmla="val -13289"/>
              <a:gd name="adj2" fmla="val 1069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This lecture</a:t>
            </a:r>
          </a:p>
        </p:txBody>
      </p:sp>
    </p:spTree>
    <p:extLst>
      <p:ext uri="{BB962C8B-B14F-4D97-AF65-F5344CB8AC3E}">
        <p14:creationId xmlns:p14="http://schemas.microsoft.com/office/powerpoint/2010/main" val="26505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EEE2-DCF7-7045-B1B0-E4586AB65F86}"/>
              </a:ext>
            </a:extLst>
          </p:cNvPr>
          <p:cNvSpPr>
            <a:spLocks noGrp="1"/>
          </p:cNvSpPr>
          <p:nvPr>
            <p:ph type="title"/>
          </p:nvPr>
        </p:nvSpPr>
        <p:spPr/>
        <p:txBody>
          <a:bodyPr/>
          <a:lstStyle/>
          <a:p>
            <a:r>
              <a:rPr lang="en-US" dirty="0"/>
              <a:t>Intuition (1 layer)</a:t>
            </a:r>
          </a:p>
        </p:txBody>
      </p:sp>
      <p:sp>
        <p:nvSpPr>
          <p:cNvPr id="4" name="Slide Number Placeholder 3">
            <a:extLst>
              <a:ext uri="{FF2B5EF4-FFF2-40B4-BE49-F238E27FC236}">
                <a16:creationId xmlns:a16="http://schemas.microsoft.com/office/drawing/2014/main" id="{ECCE358F-90DE-1E4E-AC80-A8D7676A54D8}"/>
              </a:ext>
            </a:extLst>
          </p:cNvPr>
          <p:cNvSpPr>
            <a:spLocks noGrp="1"/>
          </p:cNvSpPr>
          <p:nvPr>
            <p:ph type="sldNum" sz="quarter" idx="12"/>
          </p:nvPr>
        </p:nvSpPr>
        <p:spPr/>
        <p:txBody>
          <a:bodyPr/>
          <a:lstStyle/>
          <a:p>
            <a:fld id="{FF5157AA-4A4D-2C48-B0F6-C526C028AE97}" type="slidenum">
              <a:rPr lang="en-US" smtClean="0"/>
              <a:t>6</a:t>
            </a:fld>
            <a:endParaRPr lang="en-US"/>
          </a:p>
        </p:txBody>
      </p:sp>
      <p:pic>
        <p:nvPicPr>
          <p:cNvPr id="6" name="Picture 5">
            <a:extLst>
              <a:ext uri="{FF2B5EF4-FFF2-40B4-BE49-F238E27FC236}">
                <a16:creationId xmlns:a16="http://schemas.microsoft.com/office/drawing/2014/main" id="{33241B8C-6A19-E84B-A85A-294C23F47282}"/>
              </a:ext>
            </a:extLst>
          </p:cNvPr>
          <p:cNvPicPr>
            <a:picLocks noChangeAspect="1"/>
          </p:cNvPicPr>
          <p:nvPr/>
        </p:nvPicPr>
        <p:blipFill>
          <a:blip r:embed="rId2"/>
          <a:stretch>
            <a:fillRect/>
          </a:stretch>
        </p:blipFill>
        <p:spPr>
          <a:xfrm>
            <a:off x="1591235" y="2685678"/>
            <a:ext cx="5961530" cy="2932315"/>
          </a:xfrm>
          <a:prstGeom prst="rect">
            <a:avLst/>
          </a:prstGeom>
        </p:spPr>
      </p:pic>
      <p:sp>
        <p:nvSpPr>
          <p:cNvPr id="3" name="Rounded Rectangular Callout 2">
            <a:extLst>
              <a:ext uri="{FF2B5EF4-FFF2-40B4-BE49-F238E27FC236}">
                <a16:creationId xmlns:a16="http://schemas.microsoft.com/office/drawing/2014/main" id="{9D4E846D-9C55-7B45-9331-05B666C3C090}"/>
              </a:ext>
            </a:extLst>
          </p:cNvPr>
          <p:cNvSpPr/>
          <p:nvPr/>
        </p:nvSpPr>
        <p:spPr>
          <a:xfrm>
            <a:off x="1828798" y="1497561"/>
            <a:ext cx="5647765" cy="743615"/>
          </a:xfrm>
          <a:prstGeom prst="wedgeRoundRectCallout">
            <a:avLst>
              <a:gd name="adj1" fmla="val -13289"/>
              <a:gd name="adj2" fmla="val 1069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Each output embedding is a weighted average of the input embeddings. The weights are learned.</a:t>
            </a:r>
          </a:p>
        </p:txBody>
      </p:sp>
    </p:spTree>
    <p:extLst>
      <p:ext uri="{BB962C8B-B14F-4D97-AF65-F5344CB8AC3E}">
        <p14:creationId xmlns:p14="http://schemas.microsoft.com/office/powerpoint/2010/main" val="346669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00765-6A0E-9940-85C4-D3EBE37BCDB7}"/>
              </a:ext>
            </a:extLst>
          </p:cNvPr>
          <p:cNvPicPr>
            <a:picLocks noChangeAspect="1"/>
          </p:cNvPicPr>
          <p:nvPr/>
        </p:nvPicPr>
        <p:blipFill>
          <a:blip r:embed="rId2"/>
          <a:stretch>
            <a:fillRect/>
          </a:stretch>
        </p:blipFill>
        <p:spPr>
          <a:xfrm>
            <a:off x="0" y="1732876"/>
            <a:ext cx="9144000" cy="3777258"/>
          </a:xfrm>
          <a:prstGeom prst="rect">
            <a:avLst/>
          </a:prstGeom>
        </p:spPr>
      </p:pic>
      <p:sp>
        <p:nvSpPr>
          <p:cNvPr id="4" name="Title 3">
            <a:extLst>
              <a:ext uri="{FF2B5EF4-FFF2-40B4-BE49-F238E27FC236}">
                <a16:creationId xmlns:a16="http://schemas.microsoft.com/office/drawing/2014/main" id="{996A027F-9B53-E14B-AE51-D68F27CB4622}"/>
              </a:ext>
            </a:extLst>
          </p:cNvPr>
          <p:cNvSpPr>
            <a:spLocks noGrp="1"/>
          </p:cNvSpPr>
          <p:nvPr>
            <p:ph type="title"/>
          </p:nvPr>
        </p:nvSpPr>
        <p:spPr/>
        <p:txBody>
          <a:bodyPr>
            <a:normAutofit fontScale="90000"/>
          </a:bodyPr>
          <a:lstStyle/>
          <a:p>
            <a:r>
              <a:rPr lang="en-US" dirty="0"/>
              <a:t>Intuition: the encoding of </a:t>
            </a:r>
            <a:r>
              <a:rPr lang="en-US" i="1" dirty="0"/>
              <a:t>each</a:t>
            </a:r>
            <a:r>
              <a:rPr lang="en-US" dirty="0"/>
              <a:t> word depends on its surrounding words</a:t>
            </a:r>
          </a:p>
        </p:txBody>
      </p:sp>
      <p:cxnSp>
        <p:nvCxnSpPr>
          <p:cNvPr id="7" name="Straight Connector 6">
            <a:extLst>
              <a:ext uri="{FF2B5EF4-FFF2-40B4-BE49-F238E27FC236}">
                <a16:creationId xmlns:a16="http://schemas.microsoft.com/office/drawing/2014/main" id="{C87DD382-E1A5-FE40-9389-0B40C6C39764}"/>
              </a:ext>
            </a:extLst>
          </p:cNvPr>
          <p:cNvCxnSpPr>
            <a:stCxn id="3" idx="0"/>
            <a:endCxn id="3" idx="2"/>
          </p:cNvCxnSpPr>
          <p:nvPr/>
        </p:nvCxnSpPr>
        <p:spPr>
          <a:xfrm>
            <a:off x="4572000" y="1732876"/>
            <a:ext cx="0" cy="3777258"/>
          </a:xfrm>
          <a:prstGeom prst="line">
            <a:avLst/>
          </a:prstGeom>
        </p:spPr>
        <p:style>
          <a:lnRef idx="2">
            <a:schemeClr val="accent1"/>
          </a:lnRef>
          <a:fillRef idx="0">
            <a:schemeClr val="accent1"/>
          </a:fillRef>
          <a:effectRef idx="1">
            <a:schemeClr val="accent1"/>
          </a:effectRef>
          <a:fontRef idx="minor">
            <a:schemeClr val="tx1"/>
          </a:fontRef>
        </p:style>
      </p:cxnSp>
      <p:sp>
        <p:nvSpPr>
          <p:cNvPr id="8" name="Slide Number Placeholder 7">
            <a:extLst>
              <a:ext uri="{FF2B5EF4-FFF2-40B4-BE49-F238E27FC236}">
                <a16:creationId xmlns:a16="http://schemas.microsoft.com/office/drawing/2014/main" id="{D9880D48-AD5A-1446-B821-EDF2389EE513}"/>
              </a:ext>
            </a:extLst>
          </p:cNvPr>
          <p:cNvSpPr>
            <a:spLocks noGrp="1"/>
          </p:cNvSpPr>
          <p:nvPr>
            <p:ph type="sldNum" sz="quarter" idx="12"/>
          </p:nvPr>
        </p:nvSpPr>
        <p:spPr/>
        <p:txBody>
          <a:bodyPr/>
          <a:lstStyle/>
          <a:p>
            <a:fld id="{FF5157AA-4A4D-2C48-B0F6-C526C028AE97}" type="slidenum">
              <a:rPr lang="en-US" smtClean="0"/>
              <a:t>7</a:t>
            </a:fld>
            <a:endParaRPr lang="en-US"/>
          </a:p>
        </p:txBody>
      </p:sp>
    </p:spTree>
    <p:extLst>
      <p:ext uri="{BB962C8B-B14F-4D97-AF65-F5344CB8AC3E}">
        <p14:creationId xmlns:p14="http://schemas.microsoft.com/office/powerpoint/2010/main" val="338113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E8FD1-CA7C-7141-91F5-75F67887CBD3}"/>
              </a:ext>
            </a:extLst>
          </p:cNvPr>
          <p:cNvSpPr>
            <a:spLocks noGrp="1"/>
          </p:cNvSpPr>
          <p:nvPr>
            <p:ph type="title"/>
          </p:nvPr>
        </p:nvSpPr>
        <p:spPr/>
        <p:txBody>
          <a:bodyPr/>
          <a:lstStyle/>
          <a:p>
            <a:r>
              <a:rPr lang="en-US" dirty="0"/>
              <a:t>Intuition (all layers)</a:t>
            </a:r>
          </a:p>
        </p:txBody>
      </p:sp>
      <p:sp>
        <p:nvSpPr>
          <p:cNvPr id="2" name="Slide Number Placeholder 1">
            <a:extLst>
              <a:ext uri="{FF2B5EF4-FFF2-40B4-BE49-F238E27FC236}">
                <a16:creationId xmlns:a16="http://schemas.microsoft.com/office/drawing/2014/main" id="{969CD89C-66C6-2041-A648-B6AB917DFD27}"/>
              </a:ext>
            </a:extLst>
          </p:cNvPr>
          <p:cNvSpPr>
            <a:spLocks noGrp="1"/>
          </p:cNvSpPr>
          <p:nvPr>
            <p:ph type="sldNum" sz="quarter" idx="12"/>
          </p:nvPr>
        </p:nvSpPr>
        <p:spPr/>
        <p:txBody>
          <a:bodyPr/>
          <a:lstStyle/>
          <a:p>
            <a:fld id="{FF5157AA-4A4D-2C48-B0F6-C526C028AE97}" type="slidenum">
              <a:rPr lang="en-US" smtClean="0"/>
              <a:t>8</a:t>
            </a:fld>
            <a:endParaRPr lang="en-US"/>
          </a:p>
        </p:txBody>
      </p:sp>
      <p:pic>
        <p:nvPicPr>
          <p:cNvPr id="4" name="Picture 3">
            <a:extLst>
              <a:ext uri="{FF2B5EF4-FFF2-40B4-BE49-F238E27FC236}">
                <a16:creationId xmlns:a16="http://schemas.microsoft.com/office/drawing/2014/main" id="{44812F10-1CAD-7D44-9EB4-DA2EBE9134B5}"/>
              </a:ext>
            </a:extLst>
          </p:cNvPr>
          <p:cNvPicPr>
            <a:picLocks noChangeAspect="1"/>
          </p:cNvPicPr>
          <p:nvPr/>
        </p:nvPicPr>
        <p:blipFill>
          <a:blip r:embed="rId2"/>
          <a:stretch>
            <a:fillRect/>
          </a:stretch>
        </p:blipFill>
        <p:spPr>
          <a:xfrm>
            <a:off x="2407526" y="1757456"/>
            <a:ext cx="4328948" cy="4598894"/>
          </a:xfrm>
          <a:prstGeom prst="rect">
            <a:avLst/>
          </a:prstGeom>
        </p:spPr>
      </p:pic>
      <p:sp>
        <p:nvSpPr>
          <p:cNvPr id="5" name="Rounded Rectangular Callout 4">
            <a:extLst>
              <a:ext uri="{FF2B5EF4-FFF2-40B4-BE49-F238E27FC236}">
                <a16:creationId xmlns:a16="http://schemas.microsoft.com/office/drawing/2014/main" id="{A8AB0789-8328-8A4F-A06C-C81972CA2D78}"/>
              </a:ext>
            </a:extLst>
          </p:cNvPr>
          <p:cNvSpPr/>
          <p:nvPr/>
        </p:nvSpPr>
        <p:spPr>
          <a:xfrm>
            <a:off x="7100046" y="2564361"/>
            <a:ext cx="1757084" cy="1774557"/>
          </a:xfrm>
          <a:prstGeom prst="wedgeRoundRectCallout">
            <a:avLst>
              <a:gd name="adj1" fmla="val -57167"/>
              <a:gd name="adj2" fmla="val -177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Multiple layers stacked on top of each other</a:t>
            </a:r>
          </a:p>
        </p:txBody>
      </p:sp>
    </p:spTree>
    <p:extLst>
      <p:ext uri="{BB962C8B-B14F-4D97-AF65-F5344CB8AC3E}">
        <p14:creationId xmlns:p14="http://schemas.microsoft.com/office/powerpoint/2010/main" val="16869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C33B1-81E3-F841-8DAA-7A277EF6ED1B}"/>
              </a:ext>
            </a:extLst>
          </p:cNvPr>
          <p:cNvSpPr>
            <a:spLocks noGrp="1"/>
          </p:cNvSpPr>
          <p:nvPr>
            <p:ph type="title"/>
          </p:nvPr>
        </p:nvSpPr>
        <p:spPr/>
        <p:txBody>
          <a:bodyPr/>
          <a:lstStyle/>
          <a:p>
            <a:r>
              <a:rPr lang="en-US" dirty="0"/>
              <a:t>Layer architecture</a:t>
            </a:r>
          </a:p>
        </p:txBody>
      </p:sp>
      <p:sp>
        <p:nvSpPr>
          <p:cNvPr id="2" name="Slide Number Placeholder 1">
            <a:extLst>
              <a:ext uri="{FF2B5EF4-FFF2-40B4-BE49-F238E27FC236}">
                <a16:creationId xmlns:a16="http://schemas.microsoft.com/office/drawing/2014/main" id="{DD38B5A5-BDC5-0F4C-AD5F-167492E8AD43}"/>
              </a:ext>
            </a:extLst>
          </p:cNvPr>
          <p:cNvSpPr>
            <a:spLocks noGrp="1"/>
          </p:cNvSpPr>
          <p:nvPr>
            <p:ph type="sldNum" sz="quarter" idx="12"/>
          </p:nvPr>
        </p:nvSpPr>
        <p:spPr/>
        <p:txBody>
          <a:bodyPr/>
          <a:lstStyle/>
          <a:p>
            <a:fld id="{FF5157AA-4A4D-2C48-B0F6-C526C028AE97}" type="slidenum">
              <a:rPr lang="en-US" smtClean="0"/>
              <a:t>9</a:t>
            </a:fld>
            <a:endParaRPr lang="en-US"/>
          </a:p>
        </p:txBody>
      </p:sp>
      <p:pic>
        <p:nvPicPr>
          <p:cNvPr id="4" name="Picture 3">
            <a:extLst>
              <a:ext uri="{FF2B5EF4-FFF2-40B4-BE49-F238E27FC236}">
                <a16:creationId xmlns:a16="http://schemas.microsoft.com/office/drawing/2014/main" id="{F14B68AD-8FAE-204F-A9BD-60F97EAB71E1}"/>
              </a:ext>
            </a:extLst>
          </p:cNvPr>
          <p:cNvPicPr>
            <a:picLocks noChangeAspect="1"/>
          </p:cNvPicPr>
          <p:nvPr/>
        </p:nvPicPr>
        <p:blipFill>
          <a:blip r:embed="rId2"/>
          <a:stretch>
            <a:fillRect/>
          </a:stretch>
        </p:blipFill>
        <p:spPr>
          <a:xfrm>
            <a:off x="2079374" y="1527641"/>
            <a:ext cx="4985252" cy="5011271"/>
          </a:xfrm>
          <a:prstGeom prst="rect">
            <a:avLst/>
          </a:prstGeom>
        </p:spPr>
      </p:pic>
    </p:spTree>
    <p:extLst>
      <p:ext uri="{BB962C8B-B14F-4D97-AF65-F5344CB8AC3E}">
        <p14:creationId xmlns:p14="http://schemas.microsoft.com/office/powerpoint/2010/main" val="241793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25621</TotalTime>
  <Words>1095</Words>
  <Application>Microsoft Macintosh PowerPoint</Application>
  <PresentationFormat>On-screen Show (4:3)</PresentationFormat>
  <Paragraphs>174</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Helvetica</vt:lpstr>
      <vt:lpstr>Office Theme</vt:lpstr>
      <vt:lpstr>Deep Learning for Natural Language Processing DLNLP 10: Contextualized Embeddings and Transformer Networks (just the encoder for now)</vt:lpstr>
      <vt:lpstr>Motivation</vt:lpstr>
      <vt:lpstr>Overview</vt:lpstr>
      <vt:lpstr>architecture</vt:lpstr>
      <vt:lpstr>PowerPoint Presentation</vt:lpstr>
      <vt:lpstr>Intuition (1 layer)</vt:lpstr>
      <vt:lpstr>Intuition: the encoding of each word depends on its surrounding words</vt:lpstr>
      <vt:lpstr>Intuition (all layers)</vt:lpstr>
      <vt:lpstr>Layer architecture</vt:lpstr>
      <vt:lpstr>Layer architecture</vt:lpstr>
      <vt:lpstr>Positional embeddings</vt:lpstr>
      <vt:lpstr>Positional embeddings</vt:lpstr>
      <vt:lpstr>PowerPoint Presentation</vt:lpstr>
      <vt:lpstr>Example of positional embeddings</vt:lpstr>
      <vt:lpstr>Layer architecture</vt:lpstr>
      <vt:lpstr>Self attention</vt:lpstr>
      <vt:lpstr>Real-world analogy</vt:lpstr>
      <vt:lpstr>Self-attention algorithm</vt:lpstr>
      <vt:lpstr>Walkthrough example for  “bank” in “bank of the river”</vt:lpstr>
      <vt:lpstr>Self-attention parameters (1 head)</vt:lpstr>
      <vt:lpstr>Multiple heads for self-attention</vt:lpstr>
      <vt:lpstr>PowerPoint Presentation</vt:lpstr>
      <vt:lpstr>PowerPoint Presentation</vt:lpstr>
      <vt:lpstr>Layer architecture</vt:lpstr>
      <vt:lpstr>Add &amp; normalize</vt:lpstr>
      <vt:lpstr>Sub-word tokenization</vt:lpstr>
      <vt:lpstr>Transformer tokenization</vt:lpstr>
      <vt:lpstr>BPE algorithm</vt:lpstr>
      <vt:lpstr>BPE example</vt:lpstr>
      <vt:lpstr>Training</vt:lpstr>
      <vt:lpstr>Two training steps</vt:lpstr>
      <vt:lpstr>Pre-training: masked language model</vt:lpstr>
      <vt:lpstr>Pre-training: masked language model</vt:lpstr>
      <vt:lpstr>Pre-training: masked language model</vt:lpstr>
      <vt:lpstr>Pre-training: next sentence prediction</vt:lpstr>
      <vt:lpstr>Next sentence prediction example</vt:lpstr>
      <vt:lpstr>Next sentence prediction example</vt:lpstr>
      <vt:lpstr>Next sentence prediction example</vt:lpstr>
      <vt:lpstr>Next sentence prediction example</vt:lpstr>
      <vt:lpstr>Fine-tuning</vt:lpstr>
      <vt:lpstr>Fine-tuning: application examples</vt:lpstr>
      <vt:lpstr>Move tasks to pre-training</vt:lpstr>
      <vt:lpstr>How to use word representations in your project</vt:lpstr>
      <vt:lpstr>Word2vec static embeddings</vt:lpstr>
      <vt:lpstr>Transformer contextualized embeddings</vt:lpstr>
      <vt:lpstr>Take away</vt:lpstr>
    </vt:vector>
  </TitlesOfParts>
  <Company>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Surdeanu</dc:creator>
  <cp:lastModifiedBy>Surdeanu, Mihai - (msurdeanu)</cp:lastModifiedBy>
  <cp:revision>2153</cp:revision>
  <dcterms:created xsi:type="dcterms:W3CDTF">2013-07-26T18:41:15Z</dcterms:created>
  <dcterms:modified xsi:type="dcterms:W3CDTF">2023-05-18T12:28:16Z</dcterms:modified>
</cp:coreProperties>
</file>